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391" r:id="rId2"/>
    <p:sldId id="417" r:id="rId3"/>
    <p:sldId id="457" r:id="rId4"/>
    <p:sldId id="458" r:id="rId5"/>
    <p:sldId id="459" r:id="rId6"/>
    <p:sldId id="460" r:id="rId7"/>
    <p:sldId id="466" r:id="rId8"/>
    <p:sldId id="461" r:id="rId9"/>
    <p:sldId id="462" r:id="rId10"/>
    <p:sldId id="463" r:id="rId11"/>
    <p:sldId id="464" r:id="rId12"/>
    <p:sldId id="465" r:id="rId13"/>
    <p:sldId id="467" r:id="rId14"/>
    <p:sldId id="468" r:id="rId15"/>
    <p:sldId id="469" r:id="rId16"/>
    <p:sldId id="470" r:id="rId17"/>
    <p:sldId id="471" r:id="rId18"/>
    <p:sldId id="472" r:id="rId19"/>
    <p:sldId id="500" r:id="rId20"/>
    <p:sldId id="474" r:id="rId21"/>
    <p:sldId id="475" r:id="rId22"/>
    <p:sldId id="476" r:id="rId23"/>
    <p:sldId id="477" r:id="rId24"/>
    <p:sldId id="478" r:id="rId25"/>
    <p:sldId id="479" r:id="rId26"/>
    <p:sldId id="480" r:id="rId27"/>
    <p:sldId id="481" r:id="rId28"/>
    <p:sldId id="496" r:id="rId29"/>
    <p:sldId id="497" r:id="rId30"/>
    <p:sldId id="495" r:id="rId31"/>
    <p:sldId id="482" r:id="rId32"/>
    <p:sldId id="483" r:id="rId33"/>
    <p:sldId id="484" r:id="rId34"/>
    <p:sldId id="485" r:id="rId35"/>
    <p:sldId id="486" r:id="rId36"/>
    <p:sldId id="487" r:id="rId37"/>
    <p:sldId id="488" r:id="rId38"/>
    <p:sldId id="489" r:id="rId39"/>
    <p:sldId id="491" r:id="rId40"/>
    <p:sldId id="492" r:id="rId41"/>
    <p:sldId id="493" r:id="rId42"/>
    <p:sldId id="494" r:id="rId43"/>
    <p:sldId id="498" r:id="rId44"/>
    <p:sldId id="499" r:id="rId45"/>
    <p:sldId id="502" r:id="rId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9A2"/>
    <a:srgbClr val="006696"/>
    <a:srgbClr val="BD5589"/>
    <a:srgbClr val="8FAE8A"/>
    <a:srgbClr val="46A5CB"/>
    <a:srgbClr val="964E4E"/>
    <a:srgbClr val="842425"/>
    <a:srgbClr val="69BEE0"/>
    <a:srgbClr val="008000"/>
    <a:srgbClr val="D33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6327"/>
  </p:normalViewPr>
  <p:slideViewPr>
    <p:cSldViewPr snapToGrid="0" snapToObjects="1">
      <p:cViewPr varScale="1">
        <p:scale>
          <a:sx n="62" d="100"/>
          <a:sy n="62" d="100"/>
        </p:scale>
        <p:origin x="102" y="-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862" b="0" i="0" u="none" strike="noStrike" kern="1200" spc="0" baseline="0">
                <a:solidFill>
                  <a:srgbClr val="232422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3600" b="0" i="0" u="none" strike="noStrike" kern="1200" spc="0" baseline="0" dirty="0" smtClean="0">
                <a:solidFill>
                  <a:srgbClr val="760000"/>
                </a:solidFill>
                <a:latin typeface="Montserrat Bold"/>
                <a:ea typeface="+mn-ea"/>
                <a:cs typeface="+mn-cs"/>
              </a:rPr>
              <a:t>Заключения </a:t>
            </a:r>
            <a:r>
              <a:rPr lang="ru-RU" sz="3600" b="0" i="0" u="none" strike="noStrike" kern="1200" spc="0" baseline="0" dirty="0">
                <a:solidFill>
                  <a:srgbClr val="760000"/>
                </a:solidFill>
                <a:latin typeface="Montserrat Bold"/>
                <a:ea typeface="+mn-ea"/>
                <a:cs typeface="+mn-cs"/>
              </a:rPr>
              <a:t>государственной </a:t>
            </a:r>
            <a:r>
              <a:rPr lang="ru-RU" sz="3600" b="0" i="0" u="none" strike="noStrike" kern="1200" spc="0" baseline="0" dirty="0" smtClean="0">
                <a:solidFill>
                  <a:srgbClr val="760000"/>
                </a:solidFill>
                <a:latin typeface="Montserrat Bold"/>
                <a:ea typeface="+mn-ea"/>
                <a:cs typeface="+mn-cs"/>
              </a:rPr>
              <a:t>экспертизы с ТИМ</a:t>
            </a:r>
            <a:endParaRPr lang="ru-RU" sz="3600" b="0" i="0" u="none" strike="noStrike" kern="1200" spc="0" baseline="0" dirty="0">
              <a:solidFill>
                <a:srgbClr val="760000"/>
              </a:solidFill>
              <a:latin typeface="Montserrat Bold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3.7922585258238085E-4"/>
          <c:y val="5.88010066462955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862" b="0" i="0" u="none" strike="noStrike" kern="1200" spc="0" baseline="0">
              <a:solidFill>
                <a:srgbClr val="232422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60610737611287E-4"/>
          <c:y val="5.5331312314721055E-3"/>
          <c:w val="0.99564688134913371"/>
          <c:h val="0.8990253007080112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заключений, шт.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B3EDC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54-4FFF-81D5-E6C2F8AEA796}"/>
              </c:ext>
            </c:extLst>
          </c:dPt>
          <c:dPt>
            <c:idx val="1"/>
            <c:invertIfNegative val="0"/>
            <c:bubble3D val="0"/>
            <c:spPr>
              <a:solidFill>
                <a:srgbClr val="46A5C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A54-4FFF-81D5-E6C2F8AEA796}"/>
              </c:ext>
            </c:extLst>
          </c:dPt>
          <c:dPt>
            <c:idx val="2"/>
            <c:invertIfNegative val="0"/>
            <c:bubble3D val="0"/>
            <c:spPr>
              <a:solidFill>
                <a:srgbClr val="A7AF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A54-4FFF-81D5-E6C2F8AEA796}"/>
              </c:ext>
            </c:extLst>
          </c:dPt>
          <c:dLbls>
            <c:dLbl>
              <c:idx val="0"/>
              <c:layout>
                <c:manualLayout>
                  <c:x val="4.8726467331118496E-2"/>
                  <c:y val="-0.101565375116328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1799600631316434E-2"/>
                      <c:h val="0.108265126176633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A54-4FFF-81D5-E6C2F8AEA796}"/>
                </c:ext>
              </c:extLst>
            </c:dLbl>
            <c:dLbl>
              <c:idx val="1"/>
              <c:layout>
                <c:manualLayout>
                  <c:x val="6.4230343300110654E-2"/>
                  <c:y val="-0.114038315920088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54-4FFF-81D5-E6C2F8AEA796}"/>
                </c:ext>
              </c:extLst>
            </c:dLbl>
            <c:dLbl>
              <c:idx val="2"/>
              <c:layout>
                <c:manualLayout>
                  <c:x val="5.9800664451827246E-2"/>
                  <c:y val="-0.1496752896451160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54-4FFF-81D5-E6C2F8AEA796}"/>
                </c:ext>
              </c:extLst>
            </c:dLbl>
            <c:dLbl>
              <c:idx val="3"/>
              <c:layout>
                <c:manualLayout>
                  <c:x val="1.1074197120708748E-3"/>
                  <c:y val="-4.63280658425359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EE-4083-9D85-B69E34A8F7CC}"/>
                </c:ext>
              </c:extLst>
            </c:dLbl>
            <c:dLbl>
              <c:idx val="4"/>
              <c:layout>
                <c:manualLayout>
                  <c:x val="4.4296788482833371E-3"/>
                  <c:y val="-4.4546217156284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EE-4083-9D85-B69E34A8F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2020-2022</c:v>
                </c:pt>
                <c:pt idx="1">
                  <c:v>2023</c:v>
                </c:pt>
                <c:pt idx="2">
                  <c:v>2024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10</c:v>
                </c:pt>
                <c:pt idx="2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A54-4FFF-81D5-E6C2F8AEA79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50"/>
        <c:shape val="box"/>
        <c:axId val="1820634880"/>
        <c:axId val="1820632800"/>
        <c:axId val="1811641456"/>
      </c:bar3DChart>
      <c:catAx>
        <c:axId val="182063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0632800"/>
        <c:crosses val="autoZero"/>
        <c:auto val="1"/>
        <c:lblAlgn val="ctr"/>
        <c:lblOffset val="100"/>
        <c:tickMarkSkip val="1"/>
        <c:noMultiLvlLbl val="0"/>
      </c:catAx>
      <c:valAx>
        <c:axId val="1820632800"/>
        <c:scaling>
          <c:orientation val="minMax"/>
          <c:max val="5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crossAx val="1820634880"/>
        <c:crosses val="autoZero"/>
        <c:crossBetween val="between"/>
      </c:valAx>
      <c:serAx>
        <c:axId val="1811641456"/>
        <c:scaling>
          <c:orientation val="minMax"/>
        </c:scaling>
        <c:delete val="1"/>
        <c:axPos val="b"/>
        <c:majorTickMark val="none"/>
        <c:minorTickMark val="none"/>
        <c:tickLblPos val="nextTo"/>
        <c:crossAx val="1820632800"/>
        <c:crosses val="autoZero"/>
      </c:serAx>
      <c:spPr>
        <a:solidFill>
          <a:schemeClr val="bg1">
            <a:lumMod val="95000"/>
          </a:schemeClr>
        </a:solidFill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Arial" panose="020B0604020202020204" pitchFamily="34" charset="0"/>
        <a:ea typeface="Helvetica Neue"/>
        <a:cs typeface="Arial" panose="020B0604020202020204" pitchFamily="34" charset="0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538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310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495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053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8429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294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061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3988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527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662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354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4903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2261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755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1607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9833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0408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068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647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263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212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5855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8688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7138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6643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469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7458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2838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4491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0894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2450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7844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0913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1345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53137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58456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57930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21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535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10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039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725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050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+ Pho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" name="Trend 2021."/>
          <p:cNvSpPr txBox="1"/>
          <p:nvPr/>
        </p:nvSpPr>
        <p:spPr>
          <a:xfrm>
            <a:off x="1381908" y="1187450"/>
            <a:ext cx="283921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>
                <a:solidFill>
                  <a:schemeClr val="tx1"/>
                </a:solidFill>
              </a:rPr>
              <a:t>Trend 2021</a:t>
            </a:r>
            <a:r>
              <a:rPr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Graphic 172"/>
          <p:cNvSpPr/>
          <p:nvPr/>
        </p:nvSpPr>
        <p:spPr>
          <a:xfrm>
            <a:off x="22510300" y="1327027"/>
            <a:ext cx="433135" cy="284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8" y="12343"/>
                </a:moveTo>
                <a:lnTo>
                  <a:pt x="1013" y="12343"/>
                </a:lnTo>
                <a:cubicBezTo>
                  <a:pt x="453" y="12343"/>
                  <a:pt x="0" y="11652"/>
                  <a:pt x="0" y="10800"/>
                </a:cubicBezTo>
                <a:cubicBezTo>
                  <a:pt x="0" y="9948"/>
                  <a:pt x="453" y="9257"/>
                  <a:pt x="1013" y="9257"/>
                </a:cubicBezTo>
                <a:lnTo>
                  <a:pt x="20588" y="9257"/>
                </a:lnTo>
                <a:cubicBezTo>
                  <a:pt x="21147" y="9257"/>
                  <a:pt x="21600" y="9948"/>
                  <a:pt x="21600" y="10800"/>
                </a:cubicBezTo>
                <a:cubicBezTo>
                  <a:pt x="21600" y="11652"/>
                  <a:pt x="21147" y="12343"/>
                  <a:pt x="20588" y="12343"/>
                </a:cubicBezTo>
                <a:close/>
                <a:moveTo>
                  <a:pt x="21600" y="1543"/>
                </a:moveTo>
                <a:cubicBezTo>
                  <a:pt x="21600" y="691"/>
                  <a:pt x="21147" y="0"/>
                  <a:pt x="20588" y="0"/>
                </a:cubicBezTo>
                <a:lnTo>
                  <a:pt x="1013" y="0"/>
                </a:lnTo>
                <a:cubicBezTo>
                  <a:pt x="453" y="0"/>
                  <a:pt x="0" y="691"/>
                  <a:pt x="0" y="1543"/>
                </a:cubicBezTo>
                <a:cubicBezTo>
                  <a:pt x="0" y="2395"/>
                  <a:pt x="453" y="3086"/>
                  <a:pt x="1013" y="3086"/>
                </a:cubicBezTo>
                <a:lnTo>
                  <a:pt x="20588" y="3086"/>
                </a:lnTo>
                <a:cubicBezTo>
                  <a:pt x="21147" y="3086"/>
                  <a:pt x="21600" y="2395"/>
                  <a:pt x="21600" y="1543"/>
                </a:cubicBezTo>
                <a:close/>
                <a:moveTo>
                  <a:pt x="21600" y="20057"/>
                </a:moveTo>
                <a:cubicBezTo>
                  <a:pt x="21600" y="19205"/>
                  <a:pt x="21147" y="18514"/>
                  <a:pt x="20588" y="18514"/>
                </a:cubicBezTo>
                <a:lnTo>
                  <a:pt x="1013" y="18514"/>
                </a:lnTo>
                <a:cubicBezTo>
                  <a:pt x="453" y="18514"/>
                  <a:pt x="0" y="19205"/>
                  <a:pt x="0" y="20057"/>
                </a:cubicBezTo>
                <a:cubicBezTo>
                  <a:pt x="0" y="20909"/>
                  <a:pt x="453" y="21600"/>
                  <a:pt x="1013" y="21600"/>
                </a:cubicBezTo>
                <a:lnTo>
                  <a:pt x="20588" y="21600"/>
                </a:lnTo>
                <a:cubicBezTo>
                  <a:pt x="21147" y="21600"/>
                  <a:pt x="21600" y="20909"/>
                  <a:pt x="21600" y="20057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D3E87-3C0B-F341-A27B-E2D273F599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E391CB4-F622-EE43-B7C0-C3795A8A81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DCDBF16-3682-A242-9C9E-476989CD5E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456F4FF-644F-E34F-AC43-D48D8A05DF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E67A86B-D2D7-4448-8557-A3A39BC9F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B8D20F-D046-D946-99FE-1E81A88B9B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C0CB0D5-2B46-DD4D-8C04-40F9D2008D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5A5B861-B62C-8042-958E-38453E0934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E68379E-C006-DE43-A791-6269DC771B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D2AFC5A0-9BEF-D44B-9C18-CB175E90F4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0210121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(without header) + Pho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BAE1344-71FB-214A-985A-C79AE33BA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FAF2F12-F6A2-F94B-94A1-8FC535902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2D72B2A-0AFA-E744-A788-3DBAB23340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86CE5F9-F76C-5447-854F-C41CDBCF8B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D67D36D-1FCA-3A46-9B4A-5D1828C6D6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86BE658-6D24-CA4C-AB3D-5A54CB356B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FF242D3-B6C6-414A-84B9-697A2301F8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050F28B-8BAE-5B4C-B35C-E30F344D51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42DCAE9-9E18-4B47-A5A0-FB78038F08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32F03F1-C50A-864C-B428-79231A186C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74284329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Pho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1F935C2-BB49-7F44-AA76-95F670099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71FA9-522E-EF46-8ED1-22380FB407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1CE6A93-8415-B84C-9636-40D989C322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4F4412B-9D40-1740-8196-208EDFDE6A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F52A887-0B61-FB40-A002-18D9DB156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D153C23-CF0C-C44B-9801-00A2060026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A9D09E7-4FBA-1C4C-8814-B5E33FE5F0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E774562-BACD-F54F-9D9D-7B802146C1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3A962AB2-20FD-7B4B-A867-E694B5CA8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C6BEB8C-9FDC-BC4E-B300-7609F4B058E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58445349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2" r:id="rId3"/>
    <p:sldLayoutId id="2147483655" r:id="rId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7.jpe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4.jp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4.png"/><Relationship Id="rId4" Type="http://schemas.openxmlformats.org/officeDocument/2006/relationships/image" Target="../media/image7.jpeg"/><Relationship Id="rId9" Type="http://schemas.openxmlformats.org/officeDocument/2006/relationships/image" Target="../media/image10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microsoft.com/office/2007/relationships/hdphoto" Target="../media/hdphoto2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11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89.png"/><Relationship Id="rId9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4384000" cy="137253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772774" y="279461"/>
            <a:ext cx="2175641" cy="198636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3709" y="279461"/>
            <a:ext cx="2034349" cy="20343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904" y="4785167"/>
            <a:ext cx="24036187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sz="66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Опыт проведения экспертизы проектной документации и результатов инженерных изысканий, подготовленных с использованием технологий информационного моделирования. Основные </a:t>
            </a:r>
            <a:r>
              <a:rPr lang="ru-RU" sz="66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замечания</a:t>
            </a:r>
            <a:endParaRPr lang="ru-RU" sz="6600" dirty="0">
              <a:solidFill>
                <a:srgbClr val="00669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91816783-8BB6-354D-963A-74E832C248D5}"/>
              </a:ext>
            </a:extLst>
          </p:cNvPr>
          <p:cNvGrpSpPr/>
          <p:nvPr/>
        </p:nvGrpSpPr>
        <p:grpSpPr>
          <a:xfrm>
            <a:off x="388210" y="12569476"/>
            <a:ext cx="12801595" cy="729633"/>
            <a:chOff x="22683152" y="9872002"/>
            <a:chExt cx="7969412" cy="729633"/>
          </a:xfrm>
        </p:grpSpPr>
        <p:sp>
          <p:nvSpPr>
            <p:cNvPr id="17" name="Rectangle">
              <a:extLst>
                <a:ext uri="{FF2B5EF4-FFF2-40B4-BE49-F238E27FC236}">
                  <a16:creationId xmlns:a16="http://schemas.microsoft.com/office/drawing/2014/main" id="{5ACE6C34-3F67-7740-8580-AE765C5A5A76}"/>
                </a:ext>
              </a:extLst>
            </p:cNvPr>
            <p:cNvSpPr/>
            <p:nvPr/>
          </p:nvSpPr>
          <p:spPr>
            <a:xfrm>
              <a:off x="22692801" y="10302432"/>
              <a:ext cx="7718092" cy="299203"/>
            </a:xfrm>
            <a:prstGeom prst="rect">
              <a:avLst/>
            </a:prstGeom>
            <a:solidFill>
              <a:srgbClr val="54B0DB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Walt Whitman">
              <a:extLst>
                <a:ext uri="{FF2B5EF4-FFF2-40B4-BE49-F238E27FC236}">
                  <a16:creationId xmlns:a16="http://schemas.microsoft.com/office/drawing/2014/main" id="{7EC651B9-490A-4948-A2B1-13D24F767DD3}"/>
                </a:ext>
              </a:extLst>
            </p:cNvPr>
            <p:cNvSpPr txBox="1"/>
            <p:nvPr/>
          </p:nvSpPr>
          <p:spPr>
            <a:xfrm>
              <a:off x="22683152" y="9872002"/>
              <a:ext cx="7969412" cy="7062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>
              <a:spAutoFit/>
            </a:bodyPr>
            <a:lstStyle>
              <a:lvl1pPr algn="l" defTabSz="457200">
                <a:lnSpc>
                  <a:spcPct val="120000"/>
                </a:lnSpc>
                <a:defRPr sz="1400" cap="all" spc="1120">
                  <a:solidFill>
                    <a:srgbClr val="24242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ru-RU" sz="3600" dirty="0" smtClean="0">
                  <a:solidFill>
                    <a:srgbClr val="002060"/>
                  </a:solidFill>
                </a:rPr>
                <a:t>Южаков Михаил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ru-RU" sz="3600" dirty="0" smtClean="0">
                  <a:solidFill>
                    <a:srgbClr val="002060"/>
                  </a:solidFill>
                </a:rPr>
                <a:t>Александрович</a:t>
              </a:r>
              <a:endParaRPr sz="36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6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704603" y="1935684"/>
            <a:ext cx="10187831" cy="11324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Объекты инженерной инфраструктуры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86168" y="13145726"/>
            <a:ext cx="66698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772" y="3610211"/>
            <a:ext cx="14112000" cy="633836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02453" y="627642"/>
            <a:ext cx="1012790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Классификация объектов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" r="165"/>
          <a:stretch>
            <a:fillRect/>
          </a:stretch>
        </p:blipFill>
        <p:spPr>
          <a:xfrm>
            <a:off x="302454" y="3988591"/>
            <a:ext cx="8731250" cy="6378575"/>
          </a:xfrm>
          <a:prstGeom prst="roundRect">
            <a:avLst>
              <a:gd name="adj" fmla="val 3176"/>
            </a:avLst>
          </a:prstGeom>
        </p:spPr>
      </p:pic>
      <p:grpSp>
        <p:nvGrpSpPr>
          <p:cNvPr id="20" name="Group 12">
            <a:extLst>
              <a:ext uri="{FF2B5EF4-FFF2-40B4-BE49-F238E27FC236}">
                <a16:creationId xmlns:a16="http://schemas.microsoft.com/office/drawing/2014/main" id="{5257B141-A3AE-194C-9440-EF25D7E95D7A}"/>
              </a:ext>
            </a:extLst>
          </p:cNvPr>
          <p:cNvGrpSpPr/>
          <p:nvPr/>
        </p:nvGrpSpPr>
        <p:grpSpPr>
          <a:xfrm>
            <a:off x="302454" y="3388232"/>
            <a:ext cx="8731251" cy="1584000"/>
            <a:chOff x="2886736" y="2883693"/>
            <a:chExt cx="8731251" cy="2374107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2" name="Shape"/>
            <p:cNvSpPr/>
            <p:nvPr/>
          </p:nvSpPr>
          <p:spPr>
            <a:xfrm>
              <a:off x="2886736" y="2883693"/>
              <a:ext cx="8731251" cy="137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4" name="Triangle"/>
            <p:cNvSpPr/>
            <p:nvPr/>
          </p:nvSpPr>
          <p:spPr>
            <a:xfrm rot="5400000">
              <a:off x="2886736" y="39878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42" name="Рисунок 4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8" b="1510"/>
          <a:stretch/>
        </p:blipFill>
        <p:spPr>
          <a:xfrm>
            <a:off x="5947238" y="9338328"/>
            <a:ext cx="8457112" cy="3817373"/>
          </a:xfrm>
        </p:spPr>
      </p:pic>
      <p:grpSp>
        <p:nvGrpSpPr>
          <p:cNvPr id="43" name="Group 12">
            <a:extLst>
              <a:ext uri="{FF2B5EF4-FFF2-40B4-BE49-F238E27FC236}">
                <a16:creationId xmlns:a16="http://schemas.microsoft.com/office/drawing/2014/main" id="{5257B141-A3AE-194C-9440-EF25D7E95D7A}"/>
              </a:ext>
            </a:extLst>
          </p:cNvPr>
          <p:cNvGrpSpPr/>
          <p:nvPr/>
        </p:nvGrpSpPr>
        <p:grpSpPr>
          <a:xfrm flipH="1">
            <a:off x="5947238" y="8546328"/>
            <a:ext cx="8496000" cy="1584000"/>
            <a:chOff x="2886736" y="2883693"/>
            <a:chExt cx="8731251" cy="2374107"/>
          </a:xfrm>
          <a:solidFill>
            <a:srgbClr val="706E86"/>
          </a:solidFill>
        </p:grpSpPr>
        <p:sp>
          <p:nvSpPr>
            <p:cNvPr id="44" name="Shape"/>
            <p:cNvSpPr/>
            <p:nvPr/>
          </p:nvSpPr>
          <p:spPr>
            <a:xfrm>
              <a:off x="2886736" y="2883693"/>
              <a:ext cx="8731251" cy="137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5" name="Triangle"/>
            <p:cNvSpPr/>
            <p:nvPr/>
          </p:nvSpPr>
          <p:spPr>
            <a:xfrm rot="5400000">
              <a:off x="2886736" y="39878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46" name="Group 12">
            <a:extLst>
              <a:ext uri="{FF2B5EF4-FFF2-40B4-BE49-F238E27FC236}">
                <a16:creationId xmlns:a16="http://schemas.microsoft.com/office/drawing/2014/main" id="{5257B141-A3AE-194C-9440-EF25D7E95D7A}"/>
              </a:ext>
            </a:extLst>
          </p:cNvPr>
          <p:cNvGrpSpPr/>
          <p:nvPr/>
        </p:nvGrpSpPr>
        <p:grpSpPr>
          <a:xfrm flipH="1">
            <a:off x="9832772" y="3090819"/>
            <a:ext cx="14148000" cy="1584000"/>
            <a:chOff x="2886736" y="2883693"/>
            <a:chExt cx="8731251" cy="2374107"/>
          </a:xfrm>
          <a:solidFill>
            <a:srgbClr val="C9CEF7"/>
          </a:solidFill>
        </p:grpSpPr>
        <p:sp>
          <p:nvSpPr>
            <p:cNvPr id="47" name="Shape"/>
            <p:cNvSpPr/>
            <p:nvPr/>
          </p:nvSpPr>
          <p:spPr>
            <a:xfrm>
              <a:off x="2886736" y="2883693"/>
              <a:ext cx="8731251" cy="137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8" name="Triangle"/>
            <p:cNvSpPr/>
            <p:nvPr/>
          </p:nvSpPr>
          <p:spPr>
            <a:xfrm rot="5400000">
              <a:off x="2886736" y="39878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17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423" y="3668948"/>
            <a:ext cx="20159154" cy="892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 flipH="1">
            <a:off x="2099881" y="2590725"/>
            <a:ext cx="20160000" cy="1836002"/>
            <a:chOff x="2013089" y="11608593"/>
            <a:chExt cx="8755847" cy="2374109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2" name="Shape"/>
            <p:cNvSpPr/>
            <p:nvPr/>
          </p:nvSpPr>
          <p:spPr>
            <a:xfrm>
              <a:off x="2014443" y="11608593"/>
              <a:ext cx="8754493" cy="137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6" name="Triangle"/>
            <p:cNvSpPr/>
            <p:nvPr/>
          </p:nvSpPr>
          <p:spPr>
            <a:xfrm rot="5400000">
              <a:off x="2013088" y="12712702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ru-RU" smtClean="0"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 flipV="1">
            <a:off x="2118933" y="11732096"/>
            <a:ext cx="20160000" cy="1836002"/>
            <a:chOff x="2013089" y="11608593"/>
            <a:chExt cx="8755847" cy="2374109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9" name="Shape"/>
            <p:cNvSpPr/>
            <p:nvPr/>
          </p:nvSpPr>
          <p:spPr>
            <a:xfrm>
              <a:off x="2014443" y="11608593"/>
              <a:ext cx="8754493" cy="137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0" name="Triangle"/>
            <p:cNvSpPr/>
            <p:nvPr/>
          </p:nvSpPr>
          <p:spPr>
            <a:xfrm rot="5400000">
              <a:off x="2013088" y="12712702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ru-RU" smtClean="0"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552703" y="3979012"/>
            <a:ext cx="10187831" cy="11324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Объекты коммунального хозяйства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8601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11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2453" y="627642"/>
            <a:ext cx="1012790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Классификация объектов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0212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704603" y="1935684"/>
            <a:ext cx="10187831" cy="11324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Объекты здравоохранения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8601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12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34" y="4042464"/>
            <a:ext cx="18534931" cy="8640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02453" y="627642"/>
            <a:ext cx="1012790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Классификация объектов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16" name="Группа 15"/>
          <p:cNvGrpSpPr/>
          <p:nvPr/>
        </p:nvGrpSpPr>
        <p:grpSpPr>
          <a:xfrm flipH="1">
            <a:off x="2924534" y="3124463"/>
            <a:ext cx="18540000" cy="1836002"/>
            <a:chOff x="2013089" y="11608593"/>
            <a:chExt cx="8755847" cy="2374109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7" name="Shape"/>
            <p:cNvSpPr/>
            <p:nvPr/>
          </p:nvSpPr>
          <p:spPr>
            <a:xfrm>
              <a:off x="2014443" y="11608593"/>
              <a:ext cx="8754493" cy="137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8" name="Triangle"/>
            <p:cNvSpPr/>
            <p:nvPr/>
          </p:nvSpPr>
          <p:spPr>
            <a:xfrm rot="5400000">
              <a:off x="2013088" y="12712702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ru-RU" smtClean="0"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 flipV="1">
            <a:off x="2924536" y="11591852"/>
            <a:ext cx="18540000" cy="1836002"/>
            <a:chOff x="2013089" y="11608593"/>
            <a:chExt cx="8755847" cy="2374109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20" name="Shape"/>
            <p:cNvSpPr/>
            <p:nvPr/>
          </p:nvSpPr>
          <p:spPr>
            <a:xfrm>
              <a:off x="2014443" y="11608593"/>
              <a:ext cx="8754493" cy="137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1" name="Triangle"/>
            <p:cNvSpPr/>
            <p:nvPr/>
          </p:nvSpPr>
          <p:spPr>
            <a:xfrm rot="5400000">
              <a:off x="2013088" y="12712702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ru-RU" smtClean="0"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69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987" y="3469378"/>
            <a:ext cx="15755947" cy="982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704603" y="1935684"/>
            <a:ext cx="10187831" cy="11324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Объекты транспортной инфраструктуры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8601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13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2453" y="627642"/>
            <a:ext cx="1012790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Классификация объектов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318987" y="3290857"/>
            <a:ext cx="15768000" cy="1836008"/>
            <a:chOff x="2013089" y="11608587"/>
            <a:chExt cx="8755847" cy="2374115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6" name="Shape"/>
            <p:cNvSpPr/>
            <p:nvPr/>
          </p:nvSpPr>
          <p:spPr>
            <a:xfrm>
              <a:off x="2014443" y="11608587"/>
              <a:ext cx="8754493" cy="137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7" name="Triangle"/>
            <p:cNvSpPr/>
            <p:nvPr/>
          </p:nvSpPr>
          <p:spPr>
            <a:xfrm rot="5400000">
              <a:off x="2013088" y="12712702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ru-RU" smtClean="0"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 flipH="1" flipV="1">
            <a:off x="4340476" y="11461370"/>
            <a:ext cx="15765562" cy="1836008"/>
            <a:chOff x="2003864" y="11608587"/>
            <a:chExt cx="8754493" cy="2374115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9" name="Shape"/>
            <p:cNvSpPr/>
            <p:nvPr/>
          </p:nvSpPr>
          <p:spPr>
            <a:xfrm>
              <a:off x="2003864" y="11608587"/>
              <a:ext cx="8754493" cy="137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0" name="Triangle"/>
            <p:cNvSpPr/>
            <p:nvPr/>
          </p:nvSpPr>
          <p:spPr>
            <a:xfrm rot="5400000">
              <a:off x="2013088" y="12712702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ru-RU" smtClean="0"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23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5819377" y="619156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Классификация ошибок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8601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14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9" name="Circle"/>
          <p:cNvSpPr/>
          <p:nvPr/>
        </p:nvSpPr>
        <p:spPr>
          <a:xfrm>
            <a:off x="12954826" y="2859438"/>
            <a:ext cx="10731190" cy="10645256"/>
          </a:xfrm>
          <a:prstGeom prst="ellipse">
            <a:avLst/>
          </a:prstGeom>
          <a:solidFill>
            <a:schemeClr val="accent6">
              <a:alpha val="2758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9" r="21639"/>
          <a:stretch>
            <a:fillRect/>
          </a:stretch>
        </p:blipFill>
        <p:spPr>
          <a:xfrm>
            <a:off x="15454424" y="5225770"/>
            <a:ext cx="5729287" cy="5681662"/>
          </a:xfrm>
          <a:prstGeom prst="ellipse">
            <a:avLst/>
          </a:prstGeom>
        </p:spPr>
      </p:pic>
      <p:sp>
        <p:nvSpPr>
          <p:cNvPr id="29" name="Lorem ipsum dolor sit amet, consectetur adipiscing elit, sed do"/>
          <p:cNvSpPr txBox="1"/>
          <p:nvPr/>
        </p:nvSpPr>
        <p:spPr>
          <a:xfrm>
            <a:off x="3933112" y="10609914"/>
            <a:ext cx="10636852" cy="5950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buSzPct val="130000"/>
              <a:defRPr sz="32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r>
              <a:rPr lang="ru-RU"/>
              <a:t>Геометрические ошибки в цифровой модели</a:t>
            </a:r>
            <a:endParaRPr lang="ru-RU" dirty="0"/>
          </a:p>
        </p:txBody>
      </p:sp>
      <p:sp>
        <p:nvSpPr>
          <p:cNvPr id="33" name="Circle"/>
          <p:cNvSpPr/>
          <p:nvPr/>
        </p:nvSpPr>
        <p:spPr>
          <a:xfrm>
            <a:off x="14963981" y="3348899"/>
            <a:ext cx="847222" cy="840934"/>
          </a:xfrm>
          <a:prstGeom prst="ellipse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93888" y="12299000"/>
            <a:ext cx="10224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SzPct val="130000"/>
            </a:pPr>
            <a:r>
              <a:rPr lang="ru-RU" sz="32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Информационные ошибки в цифровой модели </a:t>
            </a:r>
            <a:endParaRPr lang="ru-RU" sz="32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30292" y="3035986"/>
            <a:ext cx="1183368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32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Некорректные требования в задании на проектирование</a:t>
            </a:r>
            <a:endParaRPr lang="ru-RU" sz="32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757" y="4894297"/>
            <a:ext cx="14569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Отсутствие нормоконтроля при подготовке цифровой информационной модели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1452" y="6526957"/>
            <a:ext cx="993413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32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Координационные ошибки в цифровой модели</a:t>
            </a:r>
            <a:endParaRPr lang="ru-RU" sz="32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3790" y="8861222"/>
            <a:ext cx="13260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SzPct val="130000"/>
            </a:pPr>
            <a:r>
              <a:rPr lang="ru-RU" sz="32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Несовместимость информации в разных разделах проекта</a:t>
            </a:r>
            <a:endParaRPr lang="ru-RU" sz="32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5" name="Circle"/>
          <p:cNvSpPr/>
          <p:nvPr/>
        </p:nvSpPr>
        <p:spPr>
          <a:xfrm>
            <a:off x="13479545" y="4894297"/>
            <a:ext cx="847222" cy="840934"/>
          </a:xfrm>
          <a:prstGeom prst="ellipse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7" name="Circle"/>
          <p:cNvSpPr/>
          <p:nvPr/>
        </p:nvSpPr>
        <p:spPr>
          <a:xfrm>
            <a:off x="12729038" y="6733112"/>
            <a:ext cx="847222" cy="840934"/>
          </a:xfrm>
          <a:prstGeom prst="ellipse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9" name="Circle"/>
          <p:cNvSpPr/>
          <p:nvPr/>
        </p:nvSpPr>
        <p:spPr>
          <a:xfrm>
            <a:off x="12729038" y="8733143"/>
            <a:ext cx="847222" cy="840934"/>
          </a:xfrm>
          <a:prstGeom prst="ellipse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1" name="Circle"/>
          <p:cNvSpPr/>
          <p:nvPr/>
        </p:nvSpPr>
        <p:spPr>
          <a:xfrm>
            <a:off x="13479545" y="10486965"/>
            <a:ext cx="847222" cy="840934"/>
          </a:xfrm>
          <a:prstGeom prst="ellipse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3" name="Circle"/>
          <p:cNvSpPr/>
          <p:nvPr/>
        </p:nvSpPr>
        <p:spPr>
          <a:xfrm>
            <a:off x="14963981" y="12170921"/>
            <a:ext cx="847222" cy="840934"/>
          </a:xfrm>
          <a:prstGeom prst="ellipse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7" name="Умножение 46"/>
          <p:cNvSpPr/>
          <p:nvPr/>
        </p:nvSpPr>
        <p:spPr>
          <a:xfrm>
            <a:off x="15064922" y="3503249"/>
            <a:ext cx="645340" cy="532233"/>
          </a:xfrm>
          <a:prstGeom prst="mathMultiply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8" name="Умножение 47"/>
          <p:cNvSpPr/>
          <p:nvPr/>
        </p:nvSpPr>
        <p:spPr>
          <a:xfrm>
            <a:off x="13580486" y="5027002"/>
            <a:ext cx="645340" cy="532233"/>
          </a:xfrm>
          <a:prstGeom prst="mathMultiply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9" name="Умножение 48"/>
          <p:cNvSpPr/>
          <p:nvPr/>
        </p:nvSpPr>
        <p:spPr>
          <a:xfrm>
            <a:off x="12829873" y="6913938"/>
            <a:ext cx="645340" cy="532233"/>
          </a:xfrm>
          <a:prstGeom prst="mathMultiply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0" name="Умножение 49"/>
          <p:cNvSpPr/>
          <p:nvPr/>
        </p:nvSpPr>
        <p:spPr>
          <a:xfrm>
            <a:off x="12829873" y="8887492"/>
            <a:ext cx="645340" cy="532233"/>
          </a:xfrm>
          <a:prstGeom prst="mathMultiply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1" name="Умножение 50"/>
          <p:cNvSpPr/>
          <p:nvPr/>
        </p:nvSpPr>
        <p:spPr>
          <a:xfrm>
            <a:off x="13576230" y="10669771"/>
            <a:ext cx="645340" cy="532233"/>
          </a:xfrm>
          <a:prstGeom prst="mathMultiply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2" name="Умножение 51"/>
          <p:cNvSpPr/>
          <p:nvPr/>
        </p:nvSpPr>
        <p:spPr>
          <a:xfrm>
            <a:off x="15064922" y="12345744"/>
            <a:ext cx="645340" cy="532233"/>
          </a:xfrm>
          <a:prstGeom prst="mathMultiply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7672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219" y="3088568"/>
            <a:ext cx="8935133" cy="98924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8601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15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143751" y="3141919"/>
            <a:ext cx="4031252" cy="2966265"/>
          </a:xfrm>
          <a:prstGeom prst="roundRect">
            <a:avLst/>
          </a:prstGeom>
          <a:solidFill>
            <a:srgbClr val="9CD2AE">
              <a:alpha val="50000"/>
            </a:srgb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Указаны не действующие нормы</a:t>
            </a:r>
            <a:endParaRPr lang="ru-RU" sz="36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179218" y="9762372"/>
            <a:ext cx="3926028" cy="2925950"/>
          </a:xfrm>
          <a:prstGeom prst="roundRect">
            <a:avLst>
              <a:gd name="adj" fmla="val 1319"/>
            </a:avLst>
          </a:prstGeom>
          <a:solidFill>
            <a:srgbClr val="9CA4E2">
              <a:alpha val="70000"/>
            </a:srgbClr>
          </a:solidFill>
          <a:ln>
            <a:solidFill>
              <a:srgbClr val="9CA4E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indent="450215">
              <a:lnSpc>
                <a:spcPct val="115000"/>
              </a:lnSpc>
            </a:pPr>
            <a:endParaRPr lang="ru-RU" sz="32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49934" y="10620053"/>
            <a:ext cx="454912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36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Корректировка</a:t>
            </a:r>
          </a:p>
          <a:p>
            <a:r>
              <a:rPr lang="ru-RU" sz="36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задания</a:t>
            </a:r>
            <a:endParaRPr lang="ru-RU" sz="36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5179862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Задание на проектирование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13198302" y="6108184"/>
            <a:ext cx="20367" cy="3654188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2039"/>
            <a:ext cx="11143751" cy="955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8601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16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713422" y="2930671"/>
            <a:ext cx="4370053" cy="2966265"/>
          </a:xfrm>
          <a:prstGeom prst="roundRect">
            <a:avLst/>
          </a:prstGeom>
          <a:solidFill>
            <a:srgbClr val="9CD2AE">
              <a:alpha val="50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Нормы, противоречащие законодательству</a:t>
            </a:r>
            <a:endParaRPr lang="ru-RU" sz="36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710789" y="8652221"/>
            <a:ext cx="4334585" cy="2925950"/>
          </a:xfrm>
          <a:prstGeom prst="roundRect">
            <a:avLst>
              <a:gd name="adj" fmla="val 1319"/>
            </a:avLst>
          </a:prstGeom>
          <a:solidFill>
            <a:srgbClr val="9CA4E2">
              <a:alpha val="70000"/>
            </a:srgbClr>
          </a:solidFill>
          <a:ln>
            <a:solidFill>
              <a:srgbClr val="9CA4E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indent="450215">
              <a:lnSpc>
                <a:spcPct val="115000"/>
              </a:lnSpc>
            </a:pPr>
            <a:endParaRPr lang="ru-RU" sz="32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13332" y="9491585"/>
            <a:ext cx="454912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36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Корректировка</a:t>
            </a:r>
          </a:p>
          <a:p>
            <a:r>
              <a:rPr lang="ru-RU" sz="36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задания</a:t>
            </a:r>
            <a:endParaRPr lang="ru-RU" sz="36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  <p:cxnSp>
        <p:nvCxnSpPr>
          <p:cNvPr id="16" name="Прямая соединительная линия 15"/>
          <p:cNvCxnSpPr>
            <a:stCxn id="21" idx="0"/>
            <a:endCxn id="20" idx="2"/>
          </p:cNvCxnSpPr>
          <p:nvPr/>
        </p:nvCxnSpPr>
        <p:spPr>
          <a:xfrm flipV="1">
            <a:off x="12878082" y="5896936"/>
            <a:ext cx="20367" cy="2755285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937171" y="11869525"/>
            <a:ext cx="21950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Необходимо </a:t>
            </a:r>
            <a:r>
              <a:rPr lang="ru-RU" sz="3200" b="0" dirty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указывать актуальную информацию: ПП РФ № 614, ГОСТ Р 21.101-2020, СП 333.1325800.2020 и т.д.</a:t>
            </a:r>
            <a:endParaRPr lang="ru-RU" sz="32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0671"/>
            <a:ext cx="10544193" cy="6987744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460" y="2930671"/>
            <a:ext cx="9187069" cy="651493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5179862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Задание на проектирование</a:t>
            </a:r>
          </a:p>
        </p:txBody>
      </p:sp>
      <p:sp>
        <p:nvSpPr>
          <p:cNvPr id="19" name="Rounded Rectangle"/>
          <p:cNvSpPr/>
          <p:nvPr/>
        </p:nvSpPr>
        <p:spPr>
          <a:xfrm>
            <a:off x="648655" y="11510546"/>
            <a:ext cx="1270001" cy="1270002"/>
          </a:xfrm>
          <a:prstGeom prst="roundRect">
            <a:avLst>
              <a:gd name="adj" fmla="val 30239"/>
            </a:avLst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5" name="Graphic 192"/>
          <p:cNvSpPr/>
          <p:nvPr/>
        </p:nvSpPr>
        <p:spPr>
          <a:xfrm>
            <a:off x="1017753" y="11869525"/>
            <a:ext cx="531807" cy="54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2090" y="7044"/>
                </a:moveTo>
                <a:cubicBezTo>
                  <a:pt x="2090" y="7600"/>
                  <a:pt x="1622" y="8050"/>
                  <a:pt x="1045" y="8050"/>
                </a:cubicBezTo>
                <a:cubicBezTo>
                  <a:pt x="468" y="8050"/>
                  <a:pt x="0" y="7600"/>
                  <a:pt x="0" y="7044"/>
                </a:cubicBezTo>
                <a:cubicBezTo>
                  <a:pt x="0" y="6488"/>
                  <a:pt x="468" y="6038"/>
                  <a:pt x="1045" y="6038"/>
                </a:cubicBezTo>
                <a:cubicBezTo>
                  <a:pt x="1622" y="6038"/>
                  <a:pt x="2090" y="6488"/>
                  <a:pt x="2090" y="7044"/>
                </a:cubicBezTo>
                <a:close/>
                <a:moveTo>
                  <a:pt x="1742" y="671"/>
                </a:moveTo>
                <a:cubicBezTo>
                  <a:pt x="1165" y="671"/>
                  <a:pt x="697" y="1121"/>
                  <a:pt x="697" y="1677"/>
                </a:cubicBezTo>
                <a:cubicBezTo>
                  <a:pt x="697" y="2233"/>
                  <a:pt x="1165" y="2683"/>
                  <a:pt x="1742" y="2683"/>
                </a:cubicBezTo>
                <a:cubicBezTo>
                  <a:pt x="2319" y="2683"/>
                  <a:pt x="2787" y="2233"/>
                  <a:pt x="2787" y="1677"/>
                </a:cubicBezTo>
                <a:cubicBezTo>
                  <a:pt x="2787" y="1121"/>
                  <a:pt x="2319" y="671"/>
                  <a:pt x="1742" y="671"/>
                </a:cubicBezTo>
                <a:close/>
                <a:moveTo>
                  <a:pt x="1742" y="11405"/>
                </a:moveTo>
                <a:cubicBezTo>
                  <a:pt x="1165" y="11405"/>
                  <a:pt x="697" y="11855"/>
                  <a:pt x="697" y="12411"/>
                </a:cubicBezTo>
                <a:cubicBezTo>
                  <a:pt x="697" y="12967"/>
                  <a:pt x="1165" y="13417"/>
                  <a:pt x="1742" y="13417"/>
                </a:cubicBezTo>
                <a:cubicBezTo>
                  <a:pt x="2319" y="13417"/>
                  <a:pt x="2787" y="12967"/>
                  <a:pt x="2787" y="12411"/>
                </a:cubicBezTo>
                <a:cubicBezTo>
                  <a:pt x="2787" y="11855"/>
                  <a:pt x="2319" y="11405"/>
                  <a:pt x="1742" y="11405"/>
                </a:cubicBezTo>
                <a:close/>
                <a:moveTo>
                  <a:pt x="19858" y="671"/>
                </a:moveTo>
                <a:cubicBezTo>
                  <a:pt x="19281" y="671"/>
                  <a:pt x="18813" y="1121"/>
                  <a:pt x="18813" y="1677"/>
                </a:cubicBezTo>
                <a:cubicBezTo>
                  <a:pt x="18813" y="2233"/>
                  <a:pt x="19281" y="2683"/>
                  <a:pt x="19858" y="2683"/>
                </a:cubicBezTo>
                <a:cubicBezTo>
                  <a:pt x="20435" y="2683"/>
                  <a:pt x="20903" y="2233"/>
                  <a:pt x="20903" y="1677"/>
                </a:cubicBezTo>
                <a:cubicBezTo>
                  <a:pt x="20903" y="1121"/>
                  <a:pt x="20435" y="671"/>
                  <a:pt x="19858" y="671"/>
                </a:cubicBezTo>
                <a:close/>
                <a:moveTo>
                  <a:pt x="19858" y="11405"/>
                </a:moveTo>
                <a:cubicBezTo>
                  <a:pt x="19281" y="11405"/>
                  <a:pt x="18813" y="11855"/>
                  <a:pt x="18813" y="12411"/>
                </a:cubicBezTo>
                <a:cubicBezTo>
                  <a:pt x="18813" y="12967"/>
                  <a:pt x="19281" y="13417"/>
                  <a:pt x="19858" y="13417"/>
                </a:cubicBezTo>
                <a:cubicBezTo>
                  <a:pt x="20435" y="13417"/>
                  <a:pt x="20903" y="12967"/>
                  <a:pt x="20903" y="12411"/>
                </a:cubicBezTo>
                <a:cubicBezTo>
                  <a:pt x="20903" y="11855"/>
                  <a:pt x="20435" y="11405"/>
                  <a:pt x="19858" y="11405"/>
                </a:cubicBezTo>
                <a:close/>
                <a:moveTo>
                  <a:pt x="20555" y="6038"/>
                </a:moveTo>
                <a:cubicBezTo>
                  <a:pt x="19978" y="6038"/>
                  <a:pt x="19510" y="6488"/>
                  <a:pt x="19510" y="7044"/>
                </a:cubicBezTo>
                <a:cubicBezTo>
                  <a:pt x="19510" y="7600"/>
                  <a:pt x="19978" y="8050"/>
                  <a:pt x="20555" y="8050"/>
                </a:cubicBezTo>
                <a:cubicBezTo>
                  <a:pt x="21132" y="8050"/>
                  <a:pt x="21600" y="7600"/>
                  <a:pt x="21600" y="7044"/>
                </a:cubicBezTo>
                <a:cubicBezTo>
                  <a:pt x="21600" y="6488"/>
                  <a:pt x="21132" y="6038"/>
                  <a:pt x="20555" y="6038"/>
                </a:cubicBezTo>
                <a:close/>
                <a:moveTo>
                  <a:pt x="16578" y="11364"/>
                </a:moveTo>
                <a:cubicBezTo>
                  <a:pt x="15938" y="12186"/>
                  <a:pt x="15532" y="13155"/>
                  <a:pt x="15402" y="14175"/>
                </a:cubicBezTo>
                <a:cubicBezTo>
                  <a:pt x="15929" y="14396"/>
                  <a:pt x="16170" y="14986"/>
                  <a:pt x="15941" y="15494"/>
                </a:cubicBezTo>
                <a:cubicBezTo>
                  <a:pt x="15825" y="15749"/>
                  <a:pt x="15605" y="15947"/>
                  <a:pt x="15332" y="16039"/>
                </a:cubicBezTo>
                <a:lnTo>
                  <a:pt x="15332" y="18427"/>
                </a:lnTo>
                <a:cubicBezTo>
                  <a:pt x="15335" y="19257"/>
                  <a:pt x="14810" y="20005"/>
                  <a:pt x="14008" y="20311"/>
                </a:cubicBezTo>
                <a:lnTo>
                  <a:pt x="11192" y="21396"/>
                </a:lnTo>
                <a:cubicBezTo>
                  <a:pt x="10943" y="21492"/>
                  <a:pt x="10665" y="21492"/>
                  <a:pt x="10416" y="21396"/>
                </a:cubicBezTo>
                <a:lnTo>
                  <a:pt x="7595" y="20311"/>
                </a:lnTo>
                <a:cubicBezTo>
                  <a:pt x="6793" y="20005"/>
                  <a:pt x="6268" y="19257"/>
                  <a:pt x="6271" y="18427"/>
                </a:cubicBezTo>
                <a:lnTo>
                  <a:pt x="6271" y="16039"/>
                </a:lnTo>
                <a:cubicBezTo>
                  <a:pt x="5728" y="15856"/>
                  <a:pt x="5442" y="15284"/>
                  <a:pt x="5632" y="14762"/>
                </a:cubicBezTo>
                <a:cubicBezTo>
                  <a:pt x="5728" y="14500"/>
                  <a:pt x="5932" y="14287"/>
                  <a:pt x="6196" y="14175"/>
                </a:cubicBezTo>
                <a:cubicBezTo>
                  <a:pt x="6062" y="13153"/>
                  <a:pt x="5654" y="12182"/>
                  <a:pt x="5012" y="11358"/>
                </a:cubicBezTo>
                <a:cubicBezTo>
                  <a:pt x="4003" y="10113"/>
                  <a:pt x="3463" y="8576"/>
                  <a:pt x="3479" y="6997"/>
                </a:cubicBezTo>
                <a:cubicBezTo>
                  <a:pt x="3535" y="3213"/>
                  <a:pt x="6663" y="137"/>
                  <a:pt x="10591" y="3"/>
                </a:cubicBezTo>
                <a:cubicBezTo>
                  <a:pt x="14630" y="-108"/>
                  <a:pt x="17998" y="2954"/>
                  <a:pt x="18113" y="6843"/>
                </a:cubicBezTo>
                <a:cubicBezTo>
                  <a:pt x="18115" y="6910"/>
                  <a:pt x="18116" y="6977"/>
                  <a:pt x="18116" y="7044"/>
                </a:cubicBezTo>
                <a:cubicBezTo>
                  <a:pt x="18121" y="8609"/>
                  <a:pt x="17579" y="10131"/>
                  <a:pt x="16578" y="11364"/>
                </a:cubicBezTo>
                <a:close/>
                <a:moveTo>
                  <a:pt x="13228" y="18443"/>
                </a:moveTo>
                <a:lnTo>
                  <a:pt x="13239" y="16101"/>
                </a:lnTo>
                <a:lnTo>
                  <a:pt x="8361" y="16101"/>
                </a:lnTo>
                <a:lnTo>
                  <a:pt x="8361" y="18427"/>
                </a:lnTo>
                <a:lnTo>
                  <a:pt x="10800" y="19377"/>
                </a:lnTo>
                <a:close/>
                <a:moveTo>
                  <a:pt x="16026" y="7044"/>
                </a:moveTo>
                <a:cubicBezTo>
                  <a:pt x="16026" y="4265"/>
                  <a:pt x="13686" y="2012"/>
                  <a:pt x="10800" y="2012"/>
                </a:cubicBezTo>
                <a:lnTo>
                  <a:pt x="10650" y="2012"/>
                </a:lnTo>
                <a:cubicBezTo>
                  <a:pt x="7847" y="2110"/>
                  <a:pt x="5615" y="4306"/>
                  <a:pt x="5574" y="7006"/>
                </a:cubicBezTo>
                <a:cubicBezTo>
                  <a:pt x="5562" y="8134"/>
                  <a:pt x="5946" y="9232"/>
                  <a:pt x="6666" y="10122"/>
                </a:cubicBezTo>
                <a:cubicBezTo>
                  <a:pt x="7569" y="11279"/>
                  <a:pt x="8129" y="12649"/>
                  <a:pt x="8287" y="14088"/>
                </a:cubicBezTo>
                <a:lnTo>
                  <a:pt x="13308" y="14088"/>
                </a:lnTo>
                <a:cubicBezTo>
                  <a:pt x="13464" y="12652"/>
                  <a:pt x="14023" y="11283"/>
                  <a:pt x="14926" y="10130"/>
                </a:cubicBezTo>
                <a:cubicBezTo>
                  <a:pt x="15642" y="9249"/>
                  <a:pt x="16029" y="8162"/>
                  <a:pt x="16026" y="7044"/>
                </a:cubicBezTo>
                <a:close/>
                <a:moveTo>
                  <a:pt x="9755" y="7044"/>
                </a:moveTo>
                <a:cubicBezTo>
                  <a:pt x="9755" y="6488"/>
                  <a:pt x="10223" y="6038"/>
                  <a:pt x="10800" y="6038"/>
                </a:cubicBezTo>
                <a:cubicBezTo>
                  <a:pt x="11377" y="6038"/>
                  <a:pt x="11845" y="5587"/>
                  <a:pt x="11845" y="5031"/>
                </a:cubicBezTo>
                <a:cubicBezTo>
                  <a:pt x="11845" y="4476"/>
                  <a:pt x="11377" y="4025"/>
                  <a:pt x="10800" y="4025"/>
                </a:cubicBezTo>
                <a:cubicBezTo>
                  <a:pt x="9069" y="4027"/>
                  <a:pt x="7666" y="5377"/>
                  <a:pt x="7665" y="7044"/>
                </a:cubicBezTo>
                <a:cubicBezTo>
                  <a:pt x="7665" y="7600"/>
                  <a:pt x="8132" y="8050"/>
                  <a:pt x="8710" y="8050"/>
                </a:cubicBezTo>
                <a:cubicBezTo>
                  <a:pt x="9287" y="8050"/>
                  <a:pt x="9755" y="7600"/>
                  <a:pt x="9755" y="7044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6" name="Text"/>
          <p:cNvSpPr txBox="1"/>
          <p:nvPr/>
        </p:nvSpPr>
        <p:spPr>
          <a:xfrm>
            <a:off x="657959" y="10958514"/>
            <a:ext cx="1536461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defTabSz="457200">
              <a:lnSpc>
                <a:spcPct val="120000"/>
              </a:lnSpc>
              <a:defRPr sz="2200" b="0">
                <a:solidFill>
                  <a:srgbClr val="7F81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ru-RU" sz="2800" b="1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Важно:</a:t>
            </a:r>
            <a:endParaRPr lang="ru-RU" sz="2800" b="1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7" name="1"/>
          <p:cNvSpPr txBox="1"/>
          <p:nvPr/>
        </p:nvSpPr>
        <p:spPr>
          <a:xfrm>
            <a:off x="1641137" y="9724272"/>
            <a:ext cx="359353" cy="3373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defTabSz="457200">
              <a:lnSpc>
                <a:spcPct val="120000"/>
              </a:lnSpc>
              <a:defRPr sz="1400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bg2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481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2411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17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77" y="4107844"/>
            <a:ext cx="10457475" cy="6876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116" y="4636987"/>
            <a:ext cx="11791757" cy="6372000"/>
          </a:xfrm>
          <a:prstGeom prst="rect">
            <a:avLst/>
          </a:prstGeom>
        </p:spPr>
      </p:pic>
      <p:sp>
        <p:nvSpPr>
          <p:cNvPr id="17" name="Полилиния 16"/>
          <p:cNvSpPr/>
          <p:nvPr/>
        </p:nvSpPr>
        <p:spPr>
          <a:xfrm>
            <a:off x="657958" y="2554472"/>
            <a:ext cx="23066157" cy="676296"/>
          </a:xfrm>
          <a:custGeom>
            <a:avLst/>
            <a:gdLst>
              <a:gd name="connsiteX0" fmla="*/ 359273 w 15313176"/>
              <a:gd name="connsiteY0" fmla="*/ 0 h 2155592"/>
              <a:gd name="connsiteX1" fmla="*/ 14953902 w 15313176"/>
              <a:gd name="connsiteY1" fmla="*/ 0 h 2155592"/>
              <a:gd name="connsiteX2" fmla="*/ 15313176 w 15313176"/>
              <a:gd name="connsiteY2" fmla="*/ 359273 h 2155592"/>
              <a:gd name="connsiteX3" fmla="*/ 15313176 w 15313176"/>
              <a:gd name="connsiteY3" fmla="*/ 1796319 h 2155592"/>
              <a:gd name="connsiteX4" fmla="*/ 14953902 w 15313176"/>
              <a:gd name="connsiteY4" fmla="*/ 2155592 h 2155592"/>
              <a:gd name="connsiteX5" fmla="*/ 359273 w 15313176"/>
              <a:gd name="connsiteY5" fmla="*/ 2155592 h 2155592"/>
              <a:gd name="connsiteX6" fmla="*/ 0 w 15313176"/>
              <a:gd name="connsiteY6" fmla="*/ 1796319 h 2155592"/>
              <a:gd name="connsiteX7" fmla="*/ 0 w 15313176"/>
              <a:gd name="connsiteY7" fmla="*/ 359273 h 2155592"/>
              <a:gd name="connsiteX8" fmla="*/ 359273 w 15313176"/>
              <a:gd name="connsiteY8" fmla="*/ 0 h 215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13176" h="2155592">
                <a:moveTo>
                  <a:pt x="359273" y="0"/>
                </a:moveTo>
                <a:lnTo>
                  <a:pt x="14953902" y="0"/>
                </a:lnTo>
                <a:cubicBezTo>
                  <a:pt x="15152324" y="0"/>
                  <a:pt x="15313176" y="160852"/>
                  <a:pt x="15313176" y="359273"/>
                </a:cubicBezTo>
                <a:lnTo>
                  <a:pt x="15313176" y="1796319"/>
                </a:lnTo>
                <a:cubicBezTo>
                  <a:pt x="15313176" y="1994740"/>
                  <a:pt x="15152324" y="2155592"/>
                  <a:pt x="14953902" y="2155592"/>
                </a:cubicBezTo>
                <a:lnTo>
                  <a:pt x="359273" y="2155592"/>
                </a:lnTo>
                <a:cubicBezTo>
                  <a:pt x="160851" y="2155592"/>
                  <a:pt x="0" y="1994740"/>
                  <a:pt x="0" y="1796319"/>
                </a:cubicBezTo>
                <a:lnTo>
                  <a:pt x="0" y="359273"/>
                </a:lnTo>
                <a:cubicBezTo>
                  <a:pt x="0" y="160852"/>
                  <a:pt x="160851" y="0"/>
                  <a:pt x="359273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r>
              <a:rPr lang="ru-RU" sz="3600" b="0" dirty="0" smtClean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Корректировка требований в процессе экспертизы:</a:t>
            </a: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algn="l">
              <a:lnSpc>
                <a:spcPct val="150000"/>
              </a:lnSpc>
              <a:buSzPct val="150000"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lvl="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179862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Задание на проектирование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67263" y="3620152"/>
            <a:ext cx="10594901" cy="1008000"/>
          </a:xfrm>
          <a:custGeom>
            <a:avLst/>
            <a:gdLst>
              <a:gd name="connsiteX0" fmla="*/ 359273 w 15313176"/>
              <a:gd name="connsiteY0" fmla="*/ 0 h 2155592"/>
              <a:gd name="connsiteX1" fmla="*/ 14953902 w 15313176"/>
              <a:gd name="connsiteY1" fmla="*/ 0 h 2155592"/>
              <a:gd name="connsiteX2" fmla="*/ 15313176 w 15313176"/>
              <a:gd name="connsiteY2" fmla="*/ 359273 h 2155592"/>
              <a:gd name="connsiteX3" fmla="*/ 15313176 w 15313176"/>
              <a:gd name="connsiteY3" fmla="*/ 1796319 h 2155592"/>
              <a:gd name="connsiteX4" fmla="*/ 14953902 w 15313176"/>
              <a:gd name="connsiteY4" fmla="*/ 2155592 h 2155592"/>
              <a:gd name="connsiteX5" fmla="*/ 359273 w 15313176"/>
              <a:gd name="connsiteY5" fmla="*/ 2155592 h 2155592"/>
              <a:gd name="connsiteX6" fmla="*/ 0 w 15313176"/>
              <a:gd name="connsiteY6" fmla="*/ 1796319 h 2155592"/>
              <a:gd name="connsiteX7" fmla="*/ 0 w 15313176"/>
              <a:gd name="connsiteY7" fmla="*/ 359273 h 2155592"/>
              <a:gd name="connsiteX8" fmla="*/ 359273 w 15313176"/>
              <a:gd name="connsiteY8" fmla="*/ 0 h 215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13176" h="2155592">
                <a:moveTo>
                  <a:pt x="359273" y="0"/>
                </a:moveTo>
                <a:lnTo>
                  <a:pt x="14953902" y="0"/>
                </a:lnTo>
                <a:cubicBezTo>
                  <a:pt x="15152324" y="0"/>
                  <a:pt x="15313176" y="160852"/>
                  <a:pt x="15313176" y="359273"/>
                </a:cubicBezTo>
                <a:lnTo>
                  <a:pt x="15313176" y="1796319"/>
                </a:lnTo>
                <a:cubicBezTo>
                  <a:pt x="15313176" y="1994740"/>
                  <a:pt x="15152324" y="2155592"/>
                  <a:pt x="14953902" y="2155592"/>
                </a:cubicBezTo>
                <a:lnTo>
                  <a:pt x="359273" y="2155592"/>
                </a:lnTo>
                <a:cubicBezTo>
                  <a:pt x="160851" y="2155592"/>
                  <a:pt x="0" y="1994740"/>
                  <a:pt x="0" y="1796319"/>
                </a:cubicBezTo>
                <a:lnTo>
                  <a:pt x="0" y="359273"/>
                </a:lnTo>
                <a:cubicBezTo>
                  <a:pt x="0" y="160852"/>
                  <a:pt x="160851" y="0"/>
                  <a:pt x="359273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>
              <a:lnSpc>
                <a:spcPct val="150000"/>
              </a:lnSpc>
            </a:pPr>
            <a:endParaRPr lang="ru-RU" sz="36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Исходная 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модель: ПЗУ</a:t>
            </a: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, АР1-4, КР, ИОС3</a:t>
            </a: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algn="l">
              <a:lnSpc>
                <a:spcPct val="150000"/>
              </a:lnSpc>
              <a:buSzPct val="150000"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lvl="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11880116" y="3620152"/>
            <a:ext cx="11844000" cy="1008000"/>
          </a:xfrm>
          <a:custGeom>
            <a:avLst/>
            <a:gdLst>
              <a:gd name="connsiteX0" fmla="*/ 359273 w 15313176"/>
              <a:gd name="connsiteY0" fmla="*/ 0 h 2155592"/>
              <a:gd name="connsiteX1" fmla="*/ 14953902 w 15313176"/>
              <a:gd name="connsiteY1" fmla="*/ 0 h 2155592"/>
              <a:gd name="connsiteX2" fmla="*/ 15313176 w 15313176"/>
              <a:gd name="connsiteY2" fmla="*/ 359273 h 2155592"/>
              <a:gd name="connsiteX3" fmla="*/ 15313176 w 15313176"/>
              <a:gd name="connsiteY3" fmla="*/ 1796319 h 2155592"/>
              <a:gd name="connsiteX4" fmla="*/ 14953902 w 15313176"/>
              <a:gd name="connsiteY4" fmla="*/ 2155592 h 2155592"/>
              <a:gd name="connsiteX5" fmla="*/ 359273 w 15313176"/>
              <a:gd name="connsiteY5" fmla="*/ 2155592 h 2155592"/>
              <a:gd name="connsiteX6" fmla="*/ 0 w 15313176"/>
              <a:gd name="connsiteY6" fmla="*/ 1796319 h 2155592"/>
              <a:gd name="connsiteX7" fmla="*/ 0 w 15313176"/>
              <a:gd name="connsiteY7" fmla="*/ 359273 h 2155592"/>
              <a:gd name="connsiteX8" fmla="*/ 359273 w 15313176"/>
              <a:gd name="connsiteY8" fmla="*/ 0 h 215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13176" h="2155592">
                <a:moveTo>
                  <a:pt x="359273" y="0"/>
                </a:moveTo>
                <a:lnTo>
                  <a:pt x="14953902" y="0"/>
                </a:lnTo>
                <a:cubicBezTo>
                  <a:pt x="15152324" y="0"/>
                  <a:pt x="15313176" y="160852"/>
                  <a:pt x="15313176" y="359273"/>
                </a:cubicBezTo>
                <a:lnTo>
                  <a:pt x="15313176" y="1796319"/>
                </a:lnTo>
                <a:cubicBezTo>
                  <a:pt x="15313176" y="1994740"/>
                  <a:pt x="15152324" y="2155592"/>
                  <a:pt x="14953902" y="2155592"/>
                </a:cubicBezTo>
                <a:lnTo>
                  <a:pt x="359273" y="2155592"/>
                </a:lnTo>
                <a:cubicBezTo>
                  <a:pt x="160851" y="2155592"/>
                  <a:pt x="0" y="1994740"/>
                  <a:pt x="0" y="1796319"/>
                </a:cubicBezTo>
                <a:lnTo>
                  <a:pt x="0" y="359273"/>
                </a:lnTo>
                <a:cubicBezTo>
                  <a:pt x="0" y="160852"/>
                  <a:pt x="160851" y="0"/>
                  <a:pt x="359273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Финальная модель:</a:t>
            </a:r>
          </a:p>
          <a:p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АР1</a:t>
            </a: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997481" y="11824666"/>
            <a:ext cx="13835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Необходимо </a:t>
            </a:r>
            <a:r>
              <a:rPr lang="ru-RU" sz="3200" b="0" dirty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избегать корректировок ТЗ на стадии </a:t>
            </a:r>
            <a:r>
              <a:rPr lang="ru-RU" sz="32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экспертизы </a:t>
            </a:r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объекта</a:t>
            </a:r>
            <a:endParaRPr lang="ru-RU" sz="32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0" name="Rounded Rectangle"/>
          <p:cNvSpPr/>
          <p:nvPr/>
        </p:nvSpPr>
        <p:spPr>
          <a:xfrm>
            <a:off x="727480" y="11483597"/>
            <a:ext cx="1270001" cy="1270002"/>
          </a:xfrm>
          <a:prstGeom prst="roundRect">
            <a:avLst>
              <a:gd name="adj" fmla="val 30239"/>
            </a:avLst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1" name="Graphic 192"/>
          <p:cNvSpPr/>
          <p:nvPr/>
        </p:nvSpPr>
        <p:spPr>
          <a:xfrm>
            <a:off x="1096578" y="11842576"/>
            <a:ext cx="531807" cy="54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2090" y="7044"/>
                </a:moveTo>
                <a:cubicBezTo>
                  <a:pt x="2090" y="7600"/>
                  <a:pt x="1622" y="8050"/>
                  <a:pt x="1045" y="8050"/>
                </a:cubicBezTo>
                <a:cubicBezTo>
                  <a:pt x="468" y="8050"/>
                  <a:pt x="0" y="7600"/>
                  <a:pt x="0" y="7044"/>
                </a:cubicBezTo>
                <a:cubicBezTo>
                  <a:pt x="0" y="6488"/>
                  <a:pt x="468" y="6038"/>
                  <a:pt x="1045" y="6038"/>
                </a:cubicBezTo>
                <a:cubicBezTo>
                  <a:pt x="1622" y="6038"/>
                  <a:pt x="2090" y="6488"/>
                  <a:pt x="2090" y="7044"/>
                </a:cubicBezTo>
                <a:close/>
                <a:moveTo>
                  <a:pt x="1742" y="671"/>
                </a:moveTo>
                <a:cubicBezTo>
                  <a:pt x="1165" y="671"/>
                  <a:pt x="697" y="1121"/>
                  <a:pt x="697" y="1677"/>
                </a:cubicBezTo>
                <a:cubicBezTo>
                  <a:pt x="697" y="2233"/>
                  <a:pt x="1165" y="2683"/>
                  <a:pt x="1742" y="2683"/>
                </a:cubicBezTo>
                <a:cubicBezTo>
                  <a:pt x="2319" y="2683"/>
                  <a:pt x="2787" y="2233"/>
                  <a:pt x="2787" y="1677"/>
                </a:cubicBezTo>
                <a:cubicBezTo>
                  <a:pt x="2787" y="1121"/>
                  <a:pt x="2319" y="671"/>
                  <a:pt x="1742" y="671"/>
                </a:cubicBezTo>
                <a:close/>
                <a:moveTo>
                  <a:pt x="1742" y="11405"/>
                </a:moveTo>
                <a:cubicBezTo>
                  <a:pt x="1165" y="11405"/>
                  <a:pt x="697" y="11855"/>
                  <a:pt x="697" y="12411"/>
                </a:cubicBezTo>
                <a:cubicBezTo>
                  <a:pt x="697" y="12967"/>
                  <a:pt x="1165" y="13417"/>
                  <a:pt x="1742" y="13417"/>
                </a:cubicBezTo>
                <a:cubicBezTo>
                  <a:pt x="2319" y="13417"/>
                  <a:pt x="2787" y="12967"/>
                  <a:pt x="2787" y="12411"/>
                </a:cubicBezTo>
                <a:cubicBezTo>
                  <a:pt x="2787" y="11855"/>
                  <a:pt x="2319" y="11405"/>
                  <a:pt x="1742" y="11405"/>
                </a:cubicBezTo>
                <a:close/>
                <a:moveTo>
                  <a:pt x="19858" y="671"/>
                </a:moveTo>
                <a:cubicBezTo>
                  <a:pt x="19281" y="671"/>
                  <a:pt x="18813" y="1121"/>
                  <a:pt x="18813" y="1677"/>
                </a:cubicBezTo>
                <a:cubicBezTo>
                  <a:pt x="18813" y="2233"/>
                  <a:pt x="19281" y="2683"/>
                  <a:pt x="19858" y="2683"/>
                </a:cubicBezTo>
                <a:cubicBezTo>
                  <a:pt x="20435" y="2683"/>
                  <a:pt x="20903" y="2233"/>
                  <a:pt x="20903" y="1677"/>
                </a:cubicBezTo>
                <a:cubicBezTo>
                  <a:pt x="20903" y="1121"/>
                  <a:pt x="20435" y="671"/>
                  <a:pt x="19858" y="671"/>
                </a:cubicBezTo>
                <a:close/>
                <a:moveTo>
                  <a:pt x="19858" y="11405"/>
                </a:moveTo>
                <a:cubicBezTo>
                  <a:pt x="19281" y="11405"/>
                  <a:pt x="18813" y="11855"/>
                  <a:pt x="18813" y="12411"/>
                </a:cubicBezTo>
                <a:cubicBezTo>
                  <a:pt x="18813" y="12967"/>
                  <a:pt x="19281" y="13417"/>
                  <a:pt x="19858" y="13417"/>
                </a:cubicBezTo>
                <a:cubicBezTo>
                  <a:pt x="20435" y="13417"/>
                  <a:pt x="20903" y="12967"/>
                  <a:pt x="20903" y="12411"/>
                </a:cubicBezTo>
                <a:cubicBezTo>
                  <a:pt x="20903" y="11855"/>
                  <a:pt x="20435" y="11405"/>
                  <a:pt x="19858" y="11405"/>
                </a:cubicBezTo>
                <a:close/>
                <a:moveTo>
                  <a:pt x="20555" y="6038"/>
                </a:moveTo>
                <a:cubicBezTo>
                  <a:pt x="19978" y="6038"/>
                  <a:pt x="19510" y="6488"/>
                  <a:pt x="19510" y="7044"/>
                </a:cubicBezTo>
                <a:cubicBezTo>
                  <a:pt x="19510" y="7600"/>
                  <a:pt x="19978" y="8050"/>
                  <a:pt x="20555" y="8050"/>
                </a:cubicBezTo>
                <a:cubicBezTo>
                  <a:pt x="21132" y="8050"/>
                  <a:pt x="21600" y="7600"/>
                  <a:pt x="21600" y="7044"/>
                </a:cubicBezTo>
                <a:cubicBezTo>
                  <a:pt x="21600" y="6488"/>
                  <a:pt x="21132" y="6038"/>
                  <a:pt x="20555" y="6038"/>
                </a:cubicBezTo>
                <a:close/>
                <a:moveTo>
                  <a:pt x="16578" y="11364"/>
                </a:moveTo>
                <a:cubicBezTo>
                  <a:pt x="15938" y="12186"/>
                  <a:pt x="15532" y="13155"/>
                  <a:pt x="15402" y="14175"/>
                </a:cubicBezTo>
                <a:cubicBezTo>
                  <a:pt x="15929" y="14396"/>
                  <a:pt x="16170" y="14986"/>
                  <a:pt x="15941" y="15494"/>
                </a:cubicBezTo>
                <a:cubicBezTo>
                  <a:pt x="15825" y="15749"/>
                  <a:pt x="15605" y="15947"/>
                  <a:pt x="15332" y="16039"/>
                </a:cubicBezTo>
                <a:lnTo>
                  <a:pt x="15332" y="18427"/>
                </a:lnTo>
                <a:cubicBezTo>
                  <a:pt x="15335" y="19257"/>
                  <a:pt x="14810" y="20005"/>
                  <a:pt x="14008" y="20311"/>
                </a:cubicBezTo>
                <a:lnTo>
                  <a:pt x="11192" y="21396"/>
                </a:lnTo>
                <a:cubicBezTo>
                  <a:pt x="10943" y="21492"/>
                  <a:pt x="10665" y="21492"/>
                  <a:pt x="10416" y="21396"/>
                </a:cubicBezTo>
                <a:lnTo>
                  <a:pt x="7595" y="20311"/>
                </a:lnTo>
                <a:cubicBezTo>
                  <a:pt x="6793" y="20005"/>
                  <a:pt x="6268" y="19257"/>
                  <a:pt x="6271" y="18427"/>
                </a:cubicBezTo>
                <a:lnTo>
                  <a:pt x="6271" y="16039"/>
                </a:lnTo>
                <a:cubicBezTo>
                  <a:pt x="5728" y="15856"/>
                  <a:pt x="5442" y="15284"/>
                  <a:pt x="5632" y="14762"/>
                </a:cubicBezTo>
                <a:cubicBezTo>
                  <a:pt x="5728" y="14500"/>
                  <a:pt x="5932" y="14287"/>
                  <a:pt x="6196" y="14175"/>
                </a:cubicBezTo>
                <a:cubicBezTo>
                  <a:pt x="6062" y="13153"/>
                  <a:pt x="5654" y="12182"/>
                  <a:pt x="5012" y="11358"/>
                </a:cubicBezTo>
                <a:cubicBezTo>
                  <a:pt x="4003" y="10113"/>
                  <a:pt x="3463" y="8576"/>
                  <a:pt x="3479" y="6997"/>
                </a:cubicBezTo>
                <a:cubicBezTo>
                  <a:pt x="3535" y="3213"/>
                  <a:pt x="6663" y="137"/>
                  <a:pt x="10591" y="3"/>
                </a:cubicBezTo>
                <a:cubicBezTo>
                  <a:pt x="14630" y="-108"/>
                  <a:pt x="17998" y="2954"/>
                  <a:pt x="18113" y="6843"/>
                </a:cubicBezTo>
                <a:cubicBezTo>
                  <a:pt x="18115" y="6910"/>
                  <a:pt x="18116" y="6977"/>
                  <a:pt x="18116" y="7044"/>
                </a:cubicBezTo>
                <a:cubicBezTo>
                  <a:pt x="18121" y="8609"/>
                  <a:pt x="17579" y="10131"/>
                  <a:pt x="16578" y="11364"/>
                </a:cubicBezTo>
                <a:close/>
                <a:moveTo>
                  <a:pt x="13228" y="18443"/>
                </a:moveTo>
                <a:lnTo>
                  <a:pt x="13239" y="16101"/>
                </a:lnTo>
                <a:lnTo>
                  <a:pt x="8361" y="16101"/>
                </a:lnTo>
                <a:lnTo>
                  <a:pt x="8361" y="18427"/>
                </a:lnTo>
                <a:lnTo>
                  <a:pt x="10800" y="19377"/>
                </a:lnTo>
                <a:close/>
                <a:moveTo>
                  <a:pt x="16026" y="7044"/>
                </a:moveTo>
                <a:cubicBezTo>
                  <a:pt x="16026" y="4265"/>
                  <a:pt x="13686" y="2012"/>
                  <a:pt x="10800" y="2012"/>
                </a:cubicBezTo>
                <a:lnTo>
                  <a:pt x="10650" y="2012"/>
                </a:lnTo>
                <a:cubicBezTo>
                  <a:pt x="7847" y="2110"/>
                  <a:pt x="5615" y="4306"/>
                  <a:pt x="5574" y="7006"/>
                </a:cubicBezTo>
                <a:cubicBezTo>
                  <a:pt x="5562" y="8134"/>
                  <a:pt x="5946" y="9232"/>
                  <a:pt x="6666" y="10122"/>
                </a:cubicBezTo>
                <a:cubicBezTo>
                  <a:pt x="7569" y="11279"/>
                  <a:pt x="8129" y="12649"/>
                  <a:pt x="8287" y="14088"/>
                </a:cubicBezTo>
                <a:lnTo>
                  <a:pt x="13308" y="14088"/>
                </a:lnTo>
                <a:cubicBezTo>
                  <a:pt x="13464" y="12652"/>
                  <a:pt x="14023" y="11283"/>
                  <a:pt x="14926" y="10130"/>
                </a:cubicBezTo>
                <a:cubicBezTo>
                  <a:pt x="15642" y="9249"/>
                  <a:pt x="16029" y="8162"/>
                  <a:pt x="16026" y="7044"/>
                </a:cubicBezTo>
                <a:close/>
                <a:moveTo>
                  <a:pt x="9755" y="7044"/>
                </a:moveTo>
                <a:cubicBezTo>
                  <a:pt x="9755" y="6488"/>
                  <a:pt x="10223" y="6038"/>
                  <a:pt x="10800" y="6038"/>
                </a:cubicBezTo>
                <a:cubicBezTo>
                  <a:pt x="11377" y="6038"/>
                  <a:pt x="11845" y="5587"/>
                  <a:pt x="11845" y="5031"/>
                </a:cubicBezTo>
                <a:cubicBezTo>
                  <a:pt x="11845" y="4476"/>
                  <a:pt x="11377" y="4025"/>
                  <a:pt x="10800" y="4025"/>
                </a:cubicBezTo>
                <a:cubicBezTo>
                  <a:pt x="9069" y="4027"/>
                  <a:pt x="7666" y="5377"/>
                  <a:pt x="7665" y="7044"/>
                </a:cubicBezTo>
                <a:cubicBezTo>
                  <a:pt x="7665" y="7600"/>
                  <a:pt x="8132" y="8050"/>
                  <a:pt x="8710" y="8050"/>
                </a:cubicBezTo>
                <a:cubicBezTo>
                  <a:pt x="9287" y="8050"/>
                  <a:pt x="9755" y="7600"/>
                  <a:pt x="9755" y="7044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5" name="Text"/>
          <p:cNvSpPr txBox="1"/>
          <p:nvPr/>
        </p:nvSpPr>
        <p:spPr>
          <a:xfrm>
            <a:off x="736784" y="10931565"/>
            <a:ext cx="1536461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defTabSz="457200">
              <a:lnSpc>
                <a:spcPct val="120000"/>
              </a:lnSpc>
              <a:defRPr sz="2200" b="0">
                <a:solidFill>
                  <a:srgbClr val="7F81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ru-RU" sz="2800" b="1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Важно:</a:t>
            </a:r>
            <a:endParaRPr lang="ru-RU" sz="2800" b="1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5991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43" y="2285330"/>
            <a:ext cx="7389897" cy="102990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300847" y="632847"/>
            <a:ext cx="1782305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9830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18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261" y="2460811"/>
            <a:ext cx="10982970" cy="9216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5179862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Задание на проектирование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6" name="Rectangle"/>
          <p:cNvSpPr/>
          <p:nvPr/>
        </p:nvSpPr>
        <p:spPr>
          <a:xfrm rot="16200000">
            <a:off x="-3732762" y="6883979"/>
            <a:ext cx="9612000" cy="360000"/>
          </a:xfrm>
          <a:prstGeom prst="rect">
            <a:avLst/>
          </a:prstGeom>
          <a:solidFill>
            <a:srgbClr val="46A5CB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8" name="Subtitle Text"/>
          <p:cNvSpPr/>
          <p:nvPr/>
        </p:nvSpPr>
        <p:spPr>
          <a:xfrm rot="16200000">
            <a:off x="-4170768" y="6689252"/>
            <a:ext cx="10039863" cy="619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 defTabSz="457200">
              <a:lnSpc>
                <a:spcPct val="120000"/>
              </a:lnSpc>
              <a:defRPr sz="1400" cap="all" spc="1120">
                <a:solidFill>
                  <a:srgbClr val="24242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sz="2800" smtClean="0">
                <a:solidFill>
                  <a:srgbClr val="002060"/>
                </a:solidFill>
                <a:latin typeface="Montserrat Bold"/>
              </a:rPr>
              <a:t>МЕТОДИЧЕСКИЕ РЕКОМЕНДАЦИИ</a:t>
            </a:r>
            <a:endParaRPr sz="2800" dirty="0">
              <a:solidFill>
                <a:srgbClr val="002060"/>
              </a:solidFill>
              <a:latin typeface="Montserrat Bold"/>
            </a:endParaRPr>
          </a:p>
        </p:txBody>
      </p:sp>
      <p:sp>
        <p:nvSpPr>
          <p:cNvPr id="19" name="Rounded Rectangle"/>
          <p:cNvSpPr/>
          <p:nvPr/>
        </p:nvSpPr>
        <p:spPr>
          <a:xfrm>
            <a:off x="9188150" y="6715340"/>
            <a:ext cx="809018" cy="809017"/>
          </a:xfrm>
          <a:prstGeom prst="roundRect">
            <a:avLst>
              <a:gd name="adj" fmla="val 30239"/>
            </a:avLst>
          </a:prstGeom>
          <a:solidFill>
            <a:srgbClr val="46A5C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0" name="Shape"/>
          <p:cNvSpPr/>
          <p:nvPr/>
        </p:nvSpPr>
        <p:spPr>
          <a:xfrm>
            <a:off x="10397125" y="6897998"/>
            <a:ext cx="1723192" cy="43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46A5CB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1" name="Shape"/>
          <p:cNvSpPr/>
          <p:nvPr/>
        </p:nvSpPr>
        <p:spPr>
          <a:xfrm>
            <a:off x="12380409" y="7027054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46A5CB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2" name="Graphic 30"/>
          <p:cNvSpPr/>
          <p:nvPr/>
        </p:nvSpPr>
        <p:spPr>
          <a:xfrm>
            <a:off x="9406647" y="6922065"/>
            <a:ext cx="384760" cy="384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5" h="21345" extrusionOk="0">
                <a:moveTo>
                  <a:pt x="20582" y="3038"/>
                </a:moveTo>
                <a:lnTo>
                  <a:pt x="18308" y="764"/>
                </a:lnTo>
                <a:cubicBezTo>
                  <a:pt x="17289" y="-254"/>
                  <a:pt x="15638" y="-254"/>
                  <a:pt x="14620" y="764"/>
                </a:cubicBezTo>
                <a:lnTo>
                  <a:pt x="12774" y="2608"/>
                </a:lnTo>
                <a:cubicBezTo>
                  <a:pt x="12275" y="2382"/>
                  <a:pt x="11688" y="2603"/>
                  <a:pt x="11461" y="3102"/>
                </a:cubicBezTo>
                <a:cubicBezTo>
                  <a:pt x="11343" y="3363"/>
                  <a:pt x="11343" y="3662"/>
                  <a:pt x="11462" y="3922"/>
                </a:cubicBezTo>
                <a:lnTo>
                  <a:pt x="9594" y="5790"/>
                </a:lnTo>
                <a:cubicBezTo>
                  <a:pt x="9095" y="5563"/>
                  <a:pt x="8507" y="5784"/>
                  <a:pt x="8281" y="6283"/>
                </a:cubicBezTo>
                <a:cubicBezTo>
                  <a:pt x="8162" y="6543"/>
                  <a:pt x="8162" y="6842"/>
                  <a:pt x="8280" y="7103"/>
                </a:cubicBezTo>
                <a:lnTo>
                  <a:pt x="293" y="15090"/>
                </a:lnTo>
                <a:cubicBezTo>
                  <a:pt x="105" y="15278"/>
                  <a:pt x="0" y="15532"/>
                  <a:pt x="0" y="15798"/>
                </a:cubicBezTo>
                <a:lnTo>
                  <a:pt x="0" y="20345"/>
                </a:lnTo>
                <a:cubicBezTo>
                  <a:pt x="0" y="20898"/>
                  <a:pt x="448" y="21346"/>
                  <a:pt x="1001" y="21346"/>
                </a:cubicBezTo>
                <a:lnTo>
                  <a:pt x="5548" y="21346"/>
                </a:lnTo>
                <a:cubicBezTo>
                  <a:pt x="5814" y="21346"/>
                  <a:pt x="6068" y="21241"/>
                  <a:pt x="6256" y="21053"/>
                </a:cubicBezTo>
                <a:lnTo>
                  <a:pt x="14241" y="13068"/>
                </a:lnTo>
                <a:cubicBezTo>
                  <a:pt x="14740" y="13294"/>
                  <a:pt x="15327" y="13073"/>
                  <a:pt x="15554" y="12574"/>
                </a:cubicBezTo>
                <a:cubicBezTo>
                  <a:pt x="15672" y="12314"/>
                  <a:pt x="15672" y="12015"/>
                  <a:pt x="15553" y="11755"/>
                </a:cubicBezTo>
                <a:lnTo>
                  <a:pt x="17421" y="9887"/>
                </a:lnTo>
                <a:cubicBezTo>
                  <a:pt x="17920" y="10113"/>
                  <a:pt x="18508" y="9893"/>
                  <a:pt x="18734" y="9394"/>
                </a:cubicBezTo>
                <a:cubicBezTo>
                  <a:pt x="18853" y="9133"/>
                  <a:pt x="18853" y="8835"/>
                  <a:pt x="18735" y="8574"/>
                </a:cubicBezTo>
                <a:lnTo>
                  <a:pt x="20579" y="6729"/>
                </a:lnTo>
                <a:cubicBezTo>
                  <a:pt x="21599" y="5710"/>
                  <a:pt x="21600" y="4058"/>
                  <a:pt x="20582" y="3038"/>
                </a:cubicBezTo>
                <a:close/>
                <a:moveTo>
                  <a:pt x="12826" y="5387"/>
                </a:moveTo>
                <a:lnTo>
                  <a:pt x="15961" y="8523"/>
                </a:lnTo>
                <a:lnTo>
                  <a:pt x="14192" y="10292"/>
                </a:lnTo>
                <a:lnTo>
                  <a:pt x="11057" y="7157"/>
                </a:lnTo>
                <a:close/>
                <a:moveTo>
                  <a:pt x="5137" y="19345"/>
                </a:moveTo>
                <a:lnTo>
                  <a:pt x="3602" y="19345"/>
                </a:lnTo>
                <a:lnTo>
                  <a:pt x="2001" y="17748"/>
                </a:lnTo>
                <a:lnTo>
                  <a:pt x="2001" y="16209"/>
                </a:lnTo>
                <a:lnTo>
                  <a:pt x="9642" y="8571"/>
                </a:lnTo>
                <a:lnTo>
                  <a:pt x="12777" y="11707"/>
                </a:lnTo>
                <a:close/>
                <a:moveTo>
                  <a:pt x="19167" y="5311"/>
                </a:moveTo>
                <a:lnTo>
                  <a:pt x="17373" y="7105"/>
                </a:lnTo>
                <a:lnTo>
                  <a:pt x="14238" y="3970"/>
                </a:lnTo>
                <a:lnTo>
                  <a:pt x="16032" y="2176"/>
                </a:lnTo>
                <a:cubicBezTo>
                  <a:pt x="16268" y="1939"/>
                  <a:pt x="16652" y="1939"/>
                  <a:pt x="16889" y="2175"/>
                </a:cubicBezTo>
                <a:cubicBezTo>
                  <a:pt x="16890" y="2175"/>
                  <a:pt x="16890" y="2176"/>
                  <a:pt x="16890" y="2176"/>
                </a:cubicBezTo>
                <a:lnTo>
                  <a:pt x="19164" y="4450"/>
                </a:lnTo>
                <a:cubicBezTo>
                  <a:pt x="19403" y="4686"/>
                  <a:pt x="19405" y="5071"/>
                  <a:pt x="19169" y="5310"/>
                </a:cubicBezTo>
                <a:cubicBezTo>
                  <a:pt x="19168" y="5310"/>
                  <a:pt x="19167" y="5311"/>
                  <a:pt x="19167" y="531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4" name="Shape"/>
          <p:cNvSpPr/>
          <p:nvPr/>
        </p:nvSpPr>
        <p:spPr>
          <a:xfrm>
            <a:off x="1377425" y="7005228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5" name="Shape"/>
          <p:cNvSpPr/>
          <p:nvPr/>
        </p:nvSpPr>
        <p:spPr>
          <a:xfrm>
            <a:off x="1361607" y="6474062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69BEE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6" name="Shape"/>
          <p:cNvSpPr/>
          <p:nvPr/>
        </p:nvSpPr>
        <p:spPr>
          <a:xfrm>
            <a:off x="1377425" y="7536394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46A5CB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4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8601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19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179862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Задание на проектирование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517790" y="12550312"/>
            <a:ext cx="1859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Грамотно подготовленное ТЗ </a:t>
            </a:r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– залог </a:t>
            </a:r>
            <a:r>
              <a:rPr lang="ru-RU" sz="32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качественной цифровой информационной модели</a:t>
            </a:r>
            <a:endParaRPr lang="ru-RU" sz="32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1" name="Rounded Rectangle"/>
          <p:cNvSpPr/>
          <p:nvPr/>
        </p:nvSpPr>
        <p:spPr>
          <a:xfrm>
            <a:off x="244897" y="12190950"/>
            <a:ext cx="1270001" cy="1270002"/>
          </a:xfrm>
          <a:prstGeom prst="roundRect">
            <a:avLst>
              <a:gd name="adj" fmla="val 30239"/>
            </a:avLst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Graphic 192"/>
          <p:cNvSpPr/>
          <p:nvPr/>
        </p:nvSpPr>
        <p:spPr>
          <a:xfrm>
            <a:off x="613995" y="12549929"/>
            <a:ext cx="531807" cy="54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2090" y="7044"/>
                </a:moveTo>
                <a:cubicBezTo>
                  <a:pt x="2090" y="7600"/>
                  <a:pt x="1622" y="8050"/>
                  <a:pt x="1045" y="8050"/>
                </a:cubicBezTo>
                <a:cubicBezTo>
                  <a:pt x="468" y="8050"/>
                  <a:pt x="0" y="7600"/>
                  <a:pt x="0" y="7044"/>
                </a:cubicBezTo>
                <a:cubicBezTo>
                  <a:pt x="0" y="6488"/>
                  <a:pt x="468" y="6038"/>
                  <a:pt x="1045" y="6038"/>
                </a:cubicBezTo>
                <a:cubicBezTo>
                  <a:pt x="1622" y="6038"/>
                  <a:pt x="2090" y="6488"/>
                  <a:pt x="2090" y="7044"/>
                </a:cubicBezTo>
                <a:close/>
                <a:moveTo>
                  <a:pt x="1742" y="671"/>
                </a:moveTo>
                <a:cubicBezTo>
                  <a:pt x="1165" y="671"/>
                  <a:pt x="697" y="1121"/>
                  <a:pt x="697" y="1677"/>
                </a:cubicBezTo>
                <a:cubicBezTo>
                  <a:pt x="697" y="2233"/>
                  <a:pt x="1165" y="2683"/>
                  <a:pt x="1742" y="2683"/>
                </a:cubicBezTo>
                <a:cubicBezTo>
                  <a:pt x="2319" y="2683"/>
                  <a:pt x="2787" y="2233"/>
                  <a:pt x="2787" y="1677"/>
                </a:cubicBezTo>
                <a:cubicBezTo>
                  <a:pt x="2787" y="1121"/>
                  <a:pt x="2319" y="671"/>
                  <a:pt x="1742" y="671"/>
                </a:cubicBezTo>
                <a:close/>
                <a:moveTo>
                  <a:pt x="1742" y="11405"/>
                </a:moveTo>
                <a:cubicBezTo>
                  <a:pt x="1165" y="11405"/>
                  <a:pt x="697" y="11855"/>
                  <a:pt x="697" y="12411"/>
                </a:cubicBezTo>
                <a:cubicBezTo>
                  <a:pt x="697" y="12967"/>
                  <a:pt x="1165" y="13417"/>
                  <a:pt x="1742" y="13417"/>
                </a:cubicBezTo>
                <a:cubicBezTo>
                  <a:pt x="2319" y="13417"/>
                  <a:pt x="2787" y="12967"/>
                  <a:pt x="2787" y="12411"/>
                </a:cubicBezTo>
                <a:cubicBezTo>
                  <a:pt x="2787" y="11855"/>
                  <a:pt x="2319" y="11405"/>
                  <a:pt x="1742" y="11405"/>
                </a:cubicBezTo>
                <a:close/>
                <a:moveTo>
                  <a:pt x="19858" y="671"/>
                </a:moveTo>
                <a:cubicBezTo>
                  <a:pt x="19281" y="671"/>
                  <a:pt x="18813" y="1121"/>
                  <a:pt x="18813" y="1677"/>
                </a:cubicBezTo>
                <a:cubicBezTo>
                  <a:pt x="18813" y="2233"/>
                  <a:pt x="19281" y="2683"/>
                  <a:pt x="19858" y="2683"/>
                </a:cubicBezTo>
                <a:cubicBezTo>
                  <a:pt x="20435" y="2683"/>
                  <a:pt x="20903" y="2233"/>
                  <a:pt x="20903" y="1677"/>
                </a:cubicBezTo>
                <a:cubicBezTo>
                  <a:pt x="20903" y="1121"/>
                  <a:pt x="20435" y="671"/>
                  <a:pt x="19858" y="671"/>
                </a:cubicBezTo>
                <a:close/>
                <a:moveTo>
                  <a:pt x="19858" y="11405"/>
                </a:moveTo>
                <a:cubicBezTo>
                  <a:pt x="19281" y="11405"/>
                  <a:pt x="18813" y="11855"/>
                  <a:pt x="18813" y="12411"/>
                </a:cubicBezTo>
                <a:cubicBezTo>
                  <a:pt x="18813" y="12967"/>
                  <a:pt x="19281" y="13417"/>
                  <a:pt x="19858" y="13417"/>
                </a:cubicBezTo>
                <a:cubicBezTo>
                  <a:pt x="20435" y="13417"/>
                  <a:pt x="20903" y="12967"/>
                  <a:pt x="20903" y="12411"/>
                </a:cubicBezTo>
                <a:cubicBezTo>
                  <a:pt x="20903" y="11855"/>
                  <a:pt x="20435" y="11405"/>
                  <a:pt x="19858" y="11405"/>
                </a:cubicBezTo>
                <a:close/>
                <a:moveTo>
                  <a:pt x="20555" y="6038"/>
                </a:moveTo>
                <a:cubicBezTo>
                  <a:pt x="19978" y="6038"/>
                  <a:pt x="19510" y="6488"/>
                  <a:pt x="19510" y="7044"/>
                </a:cubicBezTo>
                <a:cubicBezTo>
                  <a:pt x="19510" y="7600"/>
                  <a:pt x="19978" y="8050"/>
                  <a:pt x="20555" y="8050"/>
                </a:cubicBezTo>
                <a:cubicBezTo>
                  <a:pt x="21132" y="8050"/>
                  <a:pt x="21600" y="7600"/>
                  <a:pt x="21600" y="7044"/>
                </a:cubicBezTo>
                <a:cubicBezTo>
                  <a:pt x="21600" y="6488"/>
                  <a:pt x="21132" y="6038"/>
                  <a:pt x="20555" y="6038"/>
                </a:cubicBezTo>
                <a:close/>
                <a:moveTo>
                  <a:pt x="16578" y="11364"/>
                </a:moveTo>
                <a:cubicBezTo>
                  <a:pt x="15938" y="12186"/>
                  <a:pt x="15532" y="13155"/>
                  <a:pt x="15402" y="14175"/>
                </a:cubicBezTo>
                <a:cubicBezTo>
                  <a:pt x="15929" y="14396"/>
                  <a:pt x="16170" y="14986"/>
                  <a:pt x="15941" y="15494"/>
                </a:cubicBezTo>
                <a:cubicBezTo>
                  <a:pt x="15825" y="15749"/>
                  <a:pt x="15605" y="15947"/>
                  <a:pt x="15332" y="16039"/>
                </a:cubicBezTo>
                <a:lnTo>
                  <a:pt x="15332" y="18427"/>
                </a:lnTo>
                <a:cubicBezTo>
                  <a:pt x="15335" y="19257"/>
                  <a:pt x="14810" y="20005"/>
                  <a:pt x="14008" y="20311"/>
                </a:cubicBezTo>
                <a:lnTo>
                  <a:pt x="11192" y="21396"/>
                </a:lnTo>
                <a:cubicBezTo>
                  <a:pt x="10943" y="21492"/>
                  <a:pt x="10665" y="21492"/>
                  <a:pt x="10416" y="21396"/>
                </a:cubicBezTo>
                <a:lnTo>
                  <a:pt x="7595" y="20311"/>
                </a:lnTo>
                <a:cubicBezTo>
                  <a:pt x="6793" y="20005"/>
                  <a:pt x="6268" y="19257"/>
                  <a:pt x="6271" y="18427"/>
                </a:cubicBezTo>
                <a:lnTo>
                  <a:pt x="6271" y="16039"/>
                </a:lnTo>
                <a:cubicBezTo>
                  <a:pt x="5728" y="15856"/>
                  <a:pt x="5442" y="15284"/>
                  <a:pt x="5632" y="14762"/>
                </a:cubicBezTo>
                <a:cubicBezTo>
                  <a:pt x="5728" y="14500"/>
                  <a:pt x="5932" y="14287"/>
                  <a:pt x="6196" y="14175"/>
                </a:cubicBezTo>
                <a:cubicBezTo>
                  <a:pt x="6062" y="13153"/>
                  <a:pt x="5654" y="12182"/>
                  <a:pt x="5012" y="11358"/>
                </a:cubicBezTo>
                <a:cubicBezTo>
                  <a:pt x="4003" y="10113"/>
                  <a:pt x="3463" y="8576"/>
                  <a:pt x="3479" y="6997"/>
                </a:cubicBezTo>
                <a:cubicBezTo>
                  <a:pt x="3535" y="3213"/>
                  <a:pt x="6663" y="137"/>
                  <a:pt x="10591" y="3"/>
                </a:cubicBezTo>
                <a:cubicBezTo>
                  <a:pt x="14630" y="-108"/>
                  <a:pt x="17998" y="2954"/>
                  <a:pt x="18113" y="6843"/>
                </a:cubicBezTo>
                <a:cubicBezTo>
                  <a:pt x="18115" y="6910"/>
                  <a:pt x="18116" y="6977"/>
                  <a:pt x="18116" y="7044"/>
                </a:cubicBezTo>
                <a:cubicBezTo>
                  <a:pt x="18121" y="8609"/>
                  <a:pt x="17579" y="10131"/>
                  <a:pt x="16578" y="11364"/>
                </a:cubicBezTo>
                <a:close/>
                <a:moveTo>
                  <a:pt x="13228" y="18443"/>
                </a:moveTo>
                <a:lnTo>
                  <a:pt x="13239" y="16101"/>
                </a:lnTo>
                <a:lnTo>
                  <a:pt x="8361" y="16101"/>
                </a:lnTo>
                <a:lnTo>
                  <a:pt x="8361" y="18427"/>
                </a:lnTo>
                <a:lnTo>
                  <a:pt x="10800" y="19377"/>
                </a:lnTo>
                <a:close/>
                <a:moveTo>
                  <a:pt x="16026" y="7044"/>
                </a:moveTo>
                <a:cubicBezTo>
                  <a:pt x="16026" y="4265"/>
                  <a:pt x="13686" y="2012"/>
                  <a:pt x="10800" y="2012"/>
                </a:cubicBezTo>
                <a:lnTo>
                  <a:pt x="10650" y="2012"/>
                </a:lnTo>
                <a:cubicBezTo>
                  <a:pt x="7847" y="2110"/>
                  <a:pt x="5615" y="4306"/>
                  <a:pt x="5574" y="7006"/>
                </a:cubicBezTo>
                <a:cubicBezTo>
                  <a:pt x="5562" y="8134"/>
                  <a:pt x="5946" y="9232"/>
                  <a:pt x="6666" y="10122"/>
                </a:cubicBezTo>
                <a:cubicBezTo>
                  <a:pt x="7569" y="11279"/>
                  <a:pt x="8129" y="12649"/>
                  <a:pt x="8287" y="14088"/>
                </a:cubicBezTo>
                <a:lnTo>
                  <a:pt x="13308" y="14088"/>
                </a:lnTo>
                <a:cubicBezTo>
                  <a:pt x="13464" y="12652"/>
                  <a:pt x="14023" y="11283"/>
                  <a:pt x="14926" y="10130"/>
                </a:cubicBezTo>
                <a:cubicBezTo>
                  <a:pt x="15642" y="9249"/>
                  <a:pt x="16029" y="8162"/>
                  <a:pt x="16026" y="7044"/>
                </a:cubicBezTo>
                <a:close/>
                <a:moveTo>
                  <a:pt x="9755" y="7044"/>
                </a:moveTo>
                <a:cubicBezTo>
                  <a:pt x="9755" y="6488"/>
                  <a:pt x="10223" y="6038"/>
                  <a:pt x="10800" y="6038"/>
                </a:cubicBezTo>
                <a:cubicBezTo>
                  <a:pt x="11377" y="6038"/>
                  <a:pt x="11845" y="5587"/>
                  <a:pt x="11845" y="5031"/>
                </a:cubicBezTo>
                <a:cubicBezTo>
                  <a:pt x="11845" y="4476"/>
                  <a:pt x="11377" y="4025"/>
                  <a:pt x="10800" y="4025"/>
                </a:cubicBezTo>
                <a:cubicBezTo>
                  <a:pt x="9069" y="4027"/>
                  <a:pt x="7666" y="5377"/>
                  <a:pt x="7665" y="7044"/>
                </a:cubicBezTo>
                <a:cubicBezTo>
                  <a:pt x="7665" y="7600"/>
                  <a:pt x="8132" y="8050"/>
                  <a:pt x="8710" y="8050"/>
                </a:cubicBezTo>
                <a:cubicBezTo>
                  <a:pt x="9287" y="8050"/>
                  <a:pt x="9755" y="7600"/>
                  <a:pt x="9755" y="7044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Text"/>
          <p:cNvSpPr txBox="1"/>
          <p:nvPr/>
        </p:nvSpPr>
        <p:spPr>
          <a:xfrm>
            <a:off x="254201" y="11638918"/>
            <a:ext cx="1536461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defTabSz="457200">
              <a:lnSpc>
                <a:spcPct val="120000"/>
              </a:lnSpc>
              <a:defRPr sz="2200" b="0">
                <a:solidFill>
                  <a:srgbClr val="7F81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ru-RU" sz="2800" b="1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Важно:</a:t>
            </a:r>
            <a:endParaRPr lang="ru-RU" sz="2800" b="1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7" name="Circle"/>
          <p:cNvSpPr/>
          <p:nvPr/>
        </p:nvSpPr>
        <p:spPr>
          <a:xfrm>
            <a:off x="14601336" y="2955940"/>
            <a:ext cx="9718154" cy="9492268"/>
          </a:xfrm>
          <a:prstGeom prst="ellipse">
            <a:avLst/>
          </a:prstGeom>
          <a:solidFill>
            <a:schemeClr val="accent6">
              <a:alpha val="2758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0" name="Рисунок 19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769" y="4889201"/>
            <a:ext cx="5729287" cy="5625746"/>
          </a:xfrm>
          <a:prstGeom prst="ellipse">
            <a:avLst/>
          </a:prstGeom>
        </p:spPr>
      </p:pic>
      <p:sp>
        <p:nvSpPr>
          <p:cNvPr id="21" name="Lorem ipsum dolor sit amet, consectetur adipiscing elit, sed do"/>
          <p:cNvSpPr txBox="1"/>
          <p:nvPr/>
        </p:nvSpPr>
        <p:spPr>
          <a:xfrm>
            <a:off x="1454758" y="7920643"/>
            <a:ext cx="13334391" cy="954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buSzPct val="130000"/>
              <a:defRPr sz="32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pPr algn="ctr"/>
            <a:r>
              <a:rPr lang="ru-RU" sz="2800"/>
              <a:t>требования к уровню проработки (геометрические и атрибутивные параметры)</a:t>
            </a:r>
            <a:endParaRPr lang="ru-RU" sz="2800" dirty="0"/>
          </a:p>
        </p:txBody>
      </p:sp>
      <p:sp>
        <p:nvSpPr>
          <p:cNvPr id="22" name="Circle"/>
          <p:cNvSpPr/>
          <p:nvPr/>
        </p:nvSpPr>
        <p:spPr>
          <a:xfrm>
            <a:off x="15868276" y="3499874"/>
            <a:ext cx="847222" cy="8409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chemeClr val="accent6">
                <a:lumMod val="75000"/>
              </a:schemeClr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880449" y="9300508"/>
            <a:ext cx="11645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SzPct val="150000"/>
            </a:pPr>
            <a:r>
              <a:rPr lang="ru-RU" sz="28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требования к качеству цифровой информационной модели</a:t>
            </a:r>
            <a:endParaRPr lang="ru-RU" sz="28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345220" y="2373657"/>
            <a:ext cx="13560122" cy="817245"/>
          </a:xfrm>
          <a:prstGeom prst="round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8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цели и задачи применения технологий информационного моделирования</a:t>
            </a:r>
            <a:endParaRPr lang="ru-RU" sz="28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22450" y="3610246"/>
            <a:ext cx="145694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состав разделов проектной документации, включаемых в состав цифровой информационной модели</a:t>
            </a:r>
            <a:endParaRPr lang="ru-RU" sz="28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61759" y="5125558"/>
            <a:ext cx="151730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состав элементов, обязательных к включению в цифровой информационной модели по разделам</a:t>
            </a:r>
            <a:endParaRPr lang="ru-RU" sz="28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385137" y="6431138"/>
            <a:ext cx="132602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8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общие требования к цифровой информационной модели</a:t>
            </a:r>
            <a:endParaRPr lang="ru-RU" sz="28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996" y="3647454"/>
            <a:ext cx="545773" cy="545773"/>
          </a:xfrm>
          <a:prstGeom prst="rect">
            <a:avLst/>
          </a:prstGeom>
        </p:spPr>
      </p:pic>
      <p:sp>
        <p:nvSpPr>
          <p:cNvPr id="46" name="Circle"/>
          <p:cNvSpPr/>
          <p:nvPr/>
        </p:nvSpPr>
        <p:spPr>
          <a:xfrm>
            <a:off x="18843351" y="2489445"/>
            <a:ext cx="847222" cy="8409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chemeClr val="accent6">
                <a:lumMod val="75000"/>
              </a:schemeClr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5071" y="2637025"/>
            <a:ext cx="545773" cy="5457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18833" y="10636205"/>
            <a:ext cx="1219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buSzPct val="150000"/>
            </a:pPr>
            <a:r>
              <a:rPr lang="ru-RU" sz="28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требования к форматам цифровой информационной модели</a:t>
            </a:r>
            <a:endParaRPr lang="ru-RU" sz="28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45220" y="11893614"/>
            <a:ext cx="148824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SzPct val="150000"/>
            </a:pPr>
            <a:r>
              <a:rPr lang="ru-RU" sz="280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требования к использованию классификатора строительной информации</a:t>
            </a:r>
            <a:endParaRPr lang="ru-RU" sz="28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50" name="Circle"/>
          <p:cNvSpPr/>
          <p:nvPr/>
        </p:nvSpPr>
        <p:spPr>
          <a:xfrm>
            <a:off x="18843351" y="11818242"/>
            <a:ext cx="847222" cy="8409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chemeClr val="accent6">
                <a:lumMod val="75000"/>
              </a:schemeClr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5071" y="11965822"/>
            <a:ext cx="545773" cy="545773"/>
          </a:xfrm>
          <a:prstGeom prst="rect">
            <a:avLst/>
          </a:prstGeom>
        </p:spPr>
      </p:pic>
      <p:sp>
        <p:nvSpPr>
          <p:cNvPr id="52" name="Circle"/>
          <p:cNvSpPr/>
          <p:nvPr/>
        </p:nvSpPr>
        <p:spPr>
          <a:xfrm>
            <a:off x="15868276" y="10585071"/>
            <a:ext cx="847222" cy="8409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chemeClr val="accent6">
                <a:lumMod val="75000"/>
              </a:schemeClr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996" y="10732651"/>
            <a:ext cx="545773" cy="545773"/>
          </a:xfrm>
          <a:prstGeom prst="rect">
            <a:avLst/>
          </a:prstGeom>
        </p:spPr>
      </p:pic>
      <p:sp>
        <p:nvSpPr>
          <p:cNvPr id="54" name="Circle"/>
          <p:cNvSpPr/>
          <p:nvPr/>
        </p:nvSpPr>
        <p:spPr>
          <a:xfrm>
            <a:off x="14798180" y="4998919"/>
            <a:ext cx="847222" cy="8409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chemeClr val="accent6">
                <a:lumMod val="75000"/>
              </a:schemeClr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900" y="5146499"/>
            <a:ext cx="545773" cy="545773"/>
          </a:xfrm>
          <a:prstGeom prst="rect">
            <a:avLst/>
          </a:prstGeom>
        </p:spPr>
      </p:pic>
      <p:sp>
        <p:nvSpPr>
          <p:cNvPr id="56" name="Circle"/>
          <p:cNvSpPr/>
          <p:nvPr/>
        </p:nvSpPr>
        <p:spPr>
          <a:xfrm>
            <a:off x="14796776" y="9147205"/>
            <a:ext cx="847222" cy="8409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chemeClr val="accent6">
                <a:lumMod val="75000"/>
              </a:schemeClr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496" y="9294785"/>
            <a:ext cx="545773" cy="545773"/>
          </a:xfrm>
          <a:prstGeom prst="rect">
            <a:avLst/>
          </a:prstGeom>
        </p:spPr>
      </p:pic>
      <p:sp>
        <p:nvSpPr>
          <p:cNvPr id="58" name="Circle"/>
          <p:cNvSpPr/>
          <p:nvPr/>
        </p:nvSpPr>
        <p:spPr>
          <a:xfrm>
            <a:off x="14293085" y="6442513"/>
            <a:ext cx="847222" cy="8409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chemeClr val="accent6">
                <a:lumMod val="75000"/>
              </a:schemeClr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4805" y="6590093"/>
            <a:ext cx="545773" cy="545773"/>
          </a:xfrm>
          <a:prstGeom prst="rect">
            <a:avLst/>
          </a:prstGeom>
        </p:spPr>
      </p:pic>
      <p:sp>
        <p:nvSpPr>
          <p:cNvPr id="60" name="Circle"/>
          <p:cNvSpPr/>
          <p:nvPr/>
        </p:nvSpPr>
        <p:spPr>
          <a:xfrm>
            <a:off x="14230053" y="7766769"/>
            <a:ext cx="847222" cy="8409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chemeClr val="accent6">
                <a:lumMod val="75000"/>
              </a:schemeClr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773" y="7914349"/>
            <a:ext cx="545773" cy="54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6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6" b="29215"/>
          <a:stretch/>
        </p:blipFill>
        <p:spPr>
          <a:xfrm>
            <a:off x="-2" y="8661"/>
            <a:ext cx="24384000" cy="27051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</a:rPr>
              <a:t>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56113" y="530214"/>
            <a:ext cx="1887176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Нормативные акты, </a:t>
            </a: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регламентирующие </a:t>
            </a:r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использование технологий информационного моделирования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907980" y="4211004"/>
            <a:ext cx="20514370" cy="71081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71500" indent="-571500" algn="l">
              <a:lnSpc>
                <a:spcPct val="200000"/>
              </a:lnSpc>
              <a:buSzPct val="130000"/>
              <a:buBlip>
                <a:blip r:embed="rId4"/>
              </a:buBlip>
            </a:pPr>
            <a:r>
              <a:rPr lang="ru-RU" sz="39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Градостроительный кодекс </a:t>
            </a:r>
            <a:r>
              <a:rPr lang="ru-RU" sz="39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Российской Федерации № 190-ФЗ</a:t>
            </a:r>
          </a:p>
          <a:p>
            <a:pPr marL="571500" indent="-571500" algn="l">
              <a:lnSpc>
                <a:spcPct val="200000"/>
              </a:lnSpc>
              <a:buSzPct val="130000"/>
              <a:buBlip>
                <a:blip r:embed="rId4"/>
              </a:buBlip>
            </a:pPr>
            <a:r>
              <a:rPr lang="ru-RU" sz="39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Технический регламент о безопасности зданий и сооружений № </a:t>
            </a:r>
            <a:r>
              <a:rPr lang="ru-RU" sz="39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384-ФЗ</a:t>
            </a:r>
          </a:p>
          <a:p>
            <a:pPr marL="571500" indent="-571500" algn="l">
              <a:lnSpc>
                <a:spcPct val="200000"/>
              </a:lnSpc>
              <a:buSzPct val="130000"/>
              <a:buBlip>
                <a:blip r:embed="rId4"/>
              </a:buBlip>
            </a:pPr>
            <a:r>
              <a:rPr lang="ru-RU" sz="39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Постановление Правительства РФ № 331 от </a:t>
            </a:r>
            <a:r>
              <a:rPr lang="ru-RU" sz="39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05.03.2021</a:t>
            </a:r>
          </a:p>
          <a:p>
            <a:pPr marL="571500" indent="-571500" algn="l">
              <a:lnSpc>
                <a:spcPct val="200000"/>
              </a:lnSpc>
              <a:buSzPct val="130000"/>
              <a:buBlip>
                <a:blip r:embed="rId4"/>
              </a:buBlip>
            </a:pPr>
            <a:r>
              <a:rPr lang="ru-RU" sz="39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Постановление Правительства РФ № 614 от </a:t>
            </a:r>
            <a:r>
              <a:rPr lang="ru-RU" sz="39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17.05.2024</a:t>
            </a:r>
          </a:p>
          <a:p>
            <a:pPr marL="571500" indent="-571500" algn="l">
              <a:lnSpc>
                <a:spcPct val="200000"/>
              </a:lnSpc>
              <a:buSzPct val="130000"/>
              <a:buBlip>
                <a:blip r:embed="rId4"/>
              </a:buBlip>
            </a:pPr>
            <a:r>
              <a:rPr lang="ru-RU" sz="39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Постановление Правительства РФ № 87 от </a:t>
            </a:r>
            <a:r>
              <a:rPr lang="ru-RU" sz="39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16.02.2008</a:t>
            </a:r>
          </a:p>
          <a:p>
            <a:pPr marL="571500" indent="-571500" algn="l">
              <a:lnSpc>
                <a:spcPct val="200000"/>
              </a:lnSpc>
              <a:buSzPct val="130000"/>
              <a:buBlip>
                <a:blip r:embed="rId4"/>
              </a:buBlip>
            </a:pPr>
            <a:r>
              <a:rPr lang="ru-RU" sz="39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СП 333.1325800.2020 «Информационное моделирование в </a:t>
            </a:r>
            <a:r>
              <a:rPr lang="ru-RU" sz="39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строительстве</a:t>
            </a:r>
            <a:r>
              <a:rPr lang="ru-RU" sz="39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»</a:t>
            </a:r>
            <a:endParaRPr lang="ru-RU" sz="39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"/>
          <a:stretch/>
        </p:blipFill>
        <p:spPr>
          <a:xfrm>
            <a:off x="0" y="0"/>
            <a:ext cx="1386216" cy="13716000"/>
          </a:xfrm>
          <a:prstGeom prst="roundRect">
            <a:avLst>
              <a:gd name="adj" fmla="val 2250"/>
            </a:avLst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36" y="4591050"/>
            <a:ext cx="6072674" cy="607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061" y="3538072"/>
            <a:ext cx="10719130" cy="4320000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 flipH="1">
            <a:off x="10948607" y="2494574"/>
            <a:ext cx="10728000" cy="1836008"/>
            <a:chOff x="2013089" y="11608587"/>
            <a:chExt cx="8755847" cy="2374115"/>
          </a:xfrm>
          <a:solidFill>
            <a:srgbClr val="008000"/>
          </a:solidFill>
        </p:grpSpPr>
        <p:sp>
          <p:nvSpPr>
            <p:cNvPr id="25" name="Shape"/>
            <p:cNvSpPr/>
            <p:nvPr/>
          </p:nvSpPr>
          <p:spPr>
            <a:xfrm>
              <a:off x="2014443" y="11608587"/>
              <a:ext cx="8754493" cy="137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6" name="Triangle"/>
            <p:cNvSpPr/>
            <p:nvPr/>
          </p:nvSpPr>
          <p:spPr>
            <a:xfrm rot="5400000">
              <a:off x="2013088" y="12712702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ru-RU" smtClean="0"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14" y="3960264"/>
            <a:ext cx="7653268" cy="8604000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 flipH="1">
            <a:off x="624314" y="2919559"/>
            <a:ext cx="7668000" cy="1836008"/>
            <a:chOff x="2013089" y="11608587"/>
            <a:chExt cx="8755847" cy="2374115"/>
          </a:xfrm>
          <a:solidFill>
            <a:srgbClr val="69BEE0"/>
          </a:solidFill>
        </p:grpSpPr>
        <p:sp>
          <p:nvSpPr>
            <p:cNvPr id="21" name="Shape"/>
            <p:cNvSpPr/>
            <p:nvPr/>
          </p:nvSpPr>
          <p:spPr>
            <a:xfrm>
              <a:off x="2014443" y="11608587"/>
              <a:ext cx="8754493" cy="137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2" name="Triangle"/>
            <p:cNvSpPr/>
            <p:nvPr/>
          </p:nvSpPr>
          <p:spPr>
            <a:xfrm rot="5400000">
              <a:off x="2013088" y="12712702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ru-RU" smtClean="0"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544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86016" y="1316477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20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8075" y="3204216"/>
            <a:ext cx="7425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Наименование объекта</a:t>
            </a:r>
            <a:endParaRPr lang="ru-RU" sz="36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913861" y="2783105"/>
            <a:ext cx="7425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Адрес объекта</a:t>
            </a:r>
            <a:endParaRPr lang="ru-RU" sz="3600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152" y="9781489"/>
            <a:ext cx="14114409" cy="3456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4869893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Нормоконтроль документации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27" name="Группа 26"/>
          <p:cNvGrpSpPr/>
          <p:nvPr/>
        </p:nvGrpSpPr>
        <p:grpSpPr>
          <a:xfrm flipH="1">
            <a:off x="9057561" y="8718316"/>
            <a:ext cx="14184000" cy="1836008"/>
            <a:chOff x="2013089" y="11608587"/>
            <a:chExt cx="8755847" cy="2374115"/>
          </a:xfrm>
          <a:solidFill>
            <a:srgbClr val="5189A2"/>
          </a:solidFill>
        </p:grpSpPr>
        <p:sp>
          <p:nvSpPr>
            <p:cNvPr id="28" name="Shape"/>
            <p:cNvSpPr/>
            <p:nvPr/>
          </p:nvSpPr>
          <p:spPr>
            <a:xfrm>
              <a:off x="2014443" y="11608587"/>
              <a:ext cx="8754493" cy="137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9" name="Triangle"/>
            <p:cNvSpPr/>
            <p:nvPr/>
          </p:nvSpPr>
          <p:spPr>
            <a:xfrm rot="5400000">
              <a:off x="2013088" y="12712702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ru-RU" smtClean="0"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2471483" y="8870649"/>
            <a:ext cx="7425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Пояснительная записка</a:t>
            </a:r>
            <a:endParaRPr lang="ru-RU" sz="3600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9516515" y="4714527"/>
            <a:ext cx="193160" cy="1239905"/>
            <a:chOff x="1361607" y="6474062"/>
            <a:chExt cx="193160" cy="1239905"/>
          </a:xfrm>
        </p:grpSpPr>
        <p:sp>
          <p:nvSpPr>
            <p:cNvPr id="30" name="Shape"/>
            <p:cNvSpPr/>
            <p:nvPr/>
          </p:nvSpPr>
          <p:spPr>
            <a:xfrm>
              <a:off x="1377425" y="7005228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1" name="Shape"/>
            <p:cNvSpPr/>
            <p:nvPr/>
          </p:nvSpPr>
          <p:spPr>
            <a:xfrm>
              <a:off x="1361607" y="6474062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69BE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3" name="Shape"/>
            <p:cNvSpPr/>
            <p:nvPr/>
          </p:nvSpPr>
          <p:spPr>
            <a:xfrm>
              <a:off x="1377425" y="7536394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46A5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 rot="16200000">
            <a:off x="16087775" y="7718425"/>
            <a:ext cx="193160" cy="1239905"/>
            <a:chOff x="1361607" y="6474062"/>
            <a:chExt cx="193160" cy="1239905"/>
          </a:xfrm>
        </p:grpSpPr>
        <p:sp>
          <p:nvSpPr>
            <p:cNvPr id="35" name="Shape"/>
            <p:cNvSpPr/>
            <p:nvPr/>
          </p:nvSpPr>
          <p:spPr>
            <a:xfrm>
              <a:off x="1377425" y="7005228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6" name="Shape"/>
            <p:cNvSpPr/>
            <p:nvPr/>
          </p:nvSpPr>
          <p:spPr>
            <a:xfrm>
              <a:off x="1361607" y="6474062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69BE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7" name="Shape"/>
            <p:cNvSpPr/>
            <p:nvPr/>
          </p:nvSpPr>
          <p:spPr>
            <a:xfrm>
              <a:off x="1377425" y="7536394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46A5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847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997481" y="11824666"/>
            <a:ext cx="1859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Заказчик </a:t>
            </a:r>
            <a:r>
              <a:rPr lang="ru-RU" sz="3200" b="0" dirty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обязан согласовывать цифровую </a:t>
            </a:r>
            <a:r>
              <a:rPr lang="ru-RU" sz="32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информационную </a:t>
            </a:r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модель</a:t>
            </a:r>
            <a:endParaRPr lang="ru-RU" sz="32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4" y="5712545"/>
            <a:ext cx="11245394" cy="3996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" r="4317" b="7379"/>
          <a:stretch/>
        </p:blipFill>
        <p:spPr>
          <a:xfrm>
            <a:off x="12115866" y="5707970"/>
            <a:ext cx="11679390" cy="43053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4869893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Нормоконтроль документации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1" name="Rounded Rectangle"/>
          <p:cNvSpPr/>
          <p:nvPr/>
        </p:nvSpPr>
        <p:spPr>
          <a:xfrm>
            <a:off x="727480" y="11483597"/>
            <a:ext cx="1270001" cy="1270002"/>
          </a:xfrm>
          <a:prstGeom prst="roundRect">
            <a:avLst>
              <a:gd name="adj" fmla="val 30239"/>
            </a:avLst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2" name="Graphic 192"/>
          <p:cNvSpPr/>
          <p:nvPr/>
        </p:nvSpPr>
        <p:spPr>
          <a:xfrm>
            <a:off x="1096578" y="11842576"/>
            <a:ext cx="531807" cy="54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2090" y="7044"/>
                </a:moveTo>
                <a:cubicBezTo>
                  <a:pt x="2090" y="7600"/>
                  <a:pt x="1622" y="8050"/>
                  <a:pt x="1045" y="8050"/>
                </a:cubicBezTo>
                <a:cubicBezTo>
                  <a:pt x="468" y="8050"/>
                  <a:pt x="0" y="7600"/>
                  <a:pt x="0" y="7044"/>
                </a:cubicBezTo>
                <a:cubicBezTo>
                  <a:pt x="0" y="6488"/>
                  <a:pt x="468" y="6038"/>
                  <a:pt x="1045" y="6038"/>
                </a:cubicBezTo>
                <a:cubicBezTo>
                  <a:pt x="1622" y="6038"/>
                  <a:pt x="2090" y="6488"/>
                  <a:pt x="2090" y="7044"/>
                </a:cubicBezTo>
                <a:close/>
                <a:moveTo>
                  <a:pt x="1742" y="671"/>
                </a:moveTo>
                <a:cubicBezTo>
                  <a:pt x="1165" y="671"/>
                  <a:pt x="697" y="1121"/>
                  <a:pt x="697" y="1677"/>
                </a:cubicBezTo>
                <a:cubicBezTo>
                  <a:pt x="697" y="2233"/>
                  <a:pt x="1165" y="2683"/>
                  <a:pt x="1742" y="2683"/>
                </a:cubicBezTo>
                <a:cubicBezTo>
                  <a:pt x="2319" y="2683"/>
                  <a:pt x="2787" y="2233"/>
                  <a:pt x="2787" y="1677"/>
                </a:cubicBezTo>
                <a:cubicBezTo>
                  <a:pt x="2787" y="1121"/>
                  <a:pt x="2319" y="671"/>
                  <a:pt x="1742" y="671"/>
                </a:cubicBezTo>
                <a:close/>
                <a:moveTo>
                  <a:pt x="1742" y="11405"/>
                </a:moveTo>
                <a:cubicBezTo>
                  <a:pt x="1165" y="11405"/>
                  <a:pt x="697" y="11855"/>
                  <a:pt x="697" y="12411"/>
                </a:cubicBezTo>
                <a:cubicBezTo>
                  <a:pt x="697" y="12967"/>
                  <a:pt x="1165" y="13417"/>
                  <a:pt x="1742" y="13417"/>
                </a:cubicBezTo>
                <a:cubicBezTo>
                  <a:pt x="2319" y="13417"/>
                  <a:pt x="2787" y="12967"/>
                  <a:pt x="2787" y="12411"/>
                </a:cubicBezTo>
                <a:cubicBezTo>
                  <a:pt x="2787" y="11855"/>
                  <a:pt x="2319" y="11405"/>
                  <a:pt x="1742" y="11405"/>
                </a:cubicBezTo>
                <a:close/>
                <a:moveTo>
                  <a:pt x="19858" y="671"/>
                </a:moveTo>
                <a:cubicBezTo>
                  <a:pt x="19281" y="671"/>
                  <a:pt x="18813" y="1121"/>
                  <a:pt x="18813" y="1677"/>
                </a:cubicBezTo>
                <a:cubicBezTo>
                  <a:pt x="18813" y="2233"/>
                  <a:pt x="19281" y="2683"/>
                  <a:pt x="19858" y="2683"/>
                </a:cubicBezTo>
                <a:cubicBezTo>
                  <a:pt x="20435" y="2683"/>
                  <a:pt x="20903" y="2233"/>
                  <a:pt x="20903" y="1677"/>
                </a:cubicBezTo>
                <a:cubicBezTo>
                  <a:pt x="20903" y="1121"/>
                  <a:pt x="20435" y="671"/>
                  <a:pt x="19858" y="671"/>
                </a:cubicBezTo>
                <a:close/>
                <a:moveTo>
                  <a:pt x="19858" y="11405"/>
                </a:moveTo>
                <a:cubicBezTo>
                  <a:pt x="19281" y="11405"/>
                  <a:pt x="18813" y="11855"/>
                  <a:pt x="18813" y="12411"/>
                </a:cubicBezTo>
                <a:cubicBezTo>
                  <a:pt x="18813" y="12967"/>
                  <a:pt x="19281" y="13417"/>
                  <a:pt x="19858" y="13417"/>
                </a:cubicBezTo>
                <a:cubicBezTo>
                  <a:pt x="20435" y="13417"/>
                  <a:pt x="20903" y="12967"/>
                  <a:pt x="20903" y="12411"/>
                </a:cubicBezTo>
                <a:cubicBezTo>
                  <a:pt x="20903" y="11855"/>
                  <a:pt x="20435" y="11405"/>
                  <a:pt x="19858" y="11405"/>
                </a:cubicBezTo>
                <a:close/>
                <a:moveTo>
                  <a:pt x="20555" y="6038"/>
                </a:moveTo>
                <a:cubicBezTo>
                  <a:pt x="19978" y="6038"/>
                  <a:pt x="19510" y="6488"/>
                  <a:pt x="19510" y="7044"/>
                </a:cubicBezTo>
                <a:cubicBezTo>
                  <a:pt x="19510" y="7600"/>
                  <a:pt x="19978" y="8050"/>
                  <a:pt x="20555" y="8050"/>
                </a:cubicBezTo>
                <a:cubicBezTo>
                  <a:pt x="21132" y="8050"/>
                  <a:pt x="21600" y="7600"/>
                  <a:pt x="21600" y="7044"/>
                </a:cubicBezTo>
                <a:cubicBezTo>
                  <a:pt x="21600" y="6488"/>
                  <a:pt x="21132" y="6038"/>
                  <a:pt x="20555" y="6038"/>
                </a:cubicBezTo>
                <a:close/>
                <a:moveTo>
                  <a:pt x="16578" y="11364"/>
                </a:moveTo>
                <a:cubicBezTo>
                  <a:pt x="15938" y="12186"/>
                  <a:pt x="15532" y="13155"/>
                  <a:pt x="15402" y="14175"/>
                </a:cubicBezTo>
                <a:cubicBezTo>
                  <a:pt x="15929" y="14396"/>
                  <a:pt x="16170" y="14986"/>
                  <a:pt x="15941" y="15494"/>
                </a:cubicBezTo>
                <a:cubicBezTo>
                  <a:pt x="15825" y="15749"/>
                  <a:pt x="15605" y="15947"/>
                  <a:pt x="15332" y="16039"/>
                </a:cubicBezTo>
                <a:lnTo>
                  <a:pt x="15332" y="18427"/>
                </a:lnTo>
                <a:cubicBezTo>
                  <a:pt x="15335" y="19257"/>
                  <a:pt x="14810" y="20005"/>
                  <a:pt x="14008" y="20311"/>
                </a:cubicBezTo>
                <a:lnTo>
                  <a:pt x="11192" y="21396"/>
                </a:lnTo>
                <a:cubicBezTo>
                  <a:pt x="10943" y="21492"/>
                  <a:pt x="10665" y="21492"/>
                  <a:pt x="10416" y="21396"/>
                </a:cubicBezTo>
                <a:lnTo>
                  <a:pt x="7595" y="20311"/>
                </a:lnTo>
                <a:cubicBezTo>
                  <a:pt x="6793" y="20005"/>
                  <a:pt x="6268" y="19257"/>
                  <a:pt x="6271" y="18427"/>
                </a:cubicBezTo>
                <a:lnTo>
                  <a:pt x="6271" y="16039"/>
                </a:lnTo>
                <a:cubicBezTo>
                  <a:pt x="5728" y="15856"/>
                  <a:pt x="5442" y="15284"/>
                  <a:pt x="5632" y="14762"/>
                </a:cubicBezTo>
                <a:cubicBezTo>
                  <a:pt x="5728" y="14500"/>
                  <a:pt x="5932" y="14287"/>
                  <a:pt x="6196" y="14175"/>
                </a:cubicBezTo>
                <a:cubicBezTo>
                  <a:pt x="6062" y="13153"/>
                  <a:pt x="5654" y="12182"/>
                  <a:pt x="5012" y="11358"/>
                </a:cubicBezTo>
                <a:cubicBezTo>
                  <a:pt x="4003" y="10113"/>
                  <a:pt x="3463" y="8576"/>
                  <a:pt x="3479" y="6997"/>
                </a:cubicBezTo>
                <a:cubicBezTo>
                  <a:pt x="3535" y="3213"/>
                  <a:pt x="6663" y="137"/>
                  <a:pt x="10591" y="3"/>
                </a:cubicBezTo>
                <a:cubicBezTo>
                  <a:pt x="14630" y="-108"/>
                  <a:pt x="17998" y="2954"/>
                  <a:pt x="18113" y="6843"/>
                </a:cubicBezTo>
                <a:cubicBezTo>
                  <a:pt x="18115" y="6910"/>
                  <a:pt x="18116" y="6977"/>
                  <a:pt x="18116" y="7044"/>
                </a:cubicBezTo>
                <a:cubicBezTo>
                  <a:pt x="18121" y="8609"/>
                  <a:pt x="17579" y="10131"/>
                  <a:pt x="16578" y="11364"/>
                </a:cubicBezTo>
                <a:close/>
                <a:moveTo>
                  <a:pt x="13228" y="18443"/>
                </a:moveTo>
                <a:lnTo>
                  <a:pt x="13239" y="16101"/>
                </a:lnTo>
                <a:lnTo>
                  <a:pt x="8361" y="16101"/>
                </a:lnTo>
                <a:lnTo>
                  <a:pt x="8361" y="18427"/>
                </a:lnTo>
                <a:lnTo>
                  <a:pt x="10800" y="19377"/>
                </a:lnTo>
                <a:close/>
                <a:moveTo>
                  <a:pt x="16026" y="7044"/>
                </a:moveTo>
                <a:cubicBezTo>
                  <a:pt x="16026" y="4265"/>
                  <a:pt x="13686" y="2012"/>
                  <a:pt x="10800" y="2012"/>
                </a:cubicBezTo>
                <a:lnTo>
                  <a:pt x="10650" y="2012"/>
                </a:lnTo>
                <a:cubicBezTo>
                  <a:pt x="7847" y="2110"/>
                  <a:pt x="5615" y="4306"/>
                  <a:pt x="5574" y="7006"/>
                </a:cubicBezTo>
                <a:cubicBezTo>
                  <a:pt x="5562" y="8134"/>
                  <a:pt x="5946" y="9232"/>
                  <a:pt x="6666" y="10122"/>
                </a:cubicBezTo>
                <a:cubicBezTo>
                  <a:pt x="7569" y="11279"/>
                  <a:pt x="8129" y="12649"/>
                  <a:pt x="8287" y="14088"/>
                </a:cubicBezTo>
                <a:lnTo>
                  <a:pt x="13308" y="14088"/>
                </a:lnTo>
                <a:cubicBezTo>
                  <a:pt x="13464" y="12652"/>
                  <a:pt x="14023" y="11283"/>
                  <a:pt x="14926" y="10130"/>
                </a:cubicBezTo>
                <a:cubicBezTo>
                  <a:pt x="15642" y="9249"/>
                  <a:pt x="16029" y="8162"/>
                  <a:pt x="16026" y="7044"/>
                </a:cubicBezTo>
                <a:close/>
                <a:moveTo>
                  <a:pt x="9755" y="7044"/>
                </a:moveTo>
                <a:cubicBezTo>
                  <a:pt x="9755" y="6488"/>
                  <a:pt x="10223" y="6038"/>
                  <a:pt x="10800" y="6038"/>
                </a:cubicBezTo>
                <a:cubicBezTo>
                  <a:pt x="11377" y="6038"/>
                  <a:pt x="11845" y="5587"/>
                  <a:pt x="11845" y="5031"/>
                </a:cubicBezTo>
                <a:cubicBezTo>
                  <a:pt x="11845" y="4476"/>
                  <a:pt x="11377" y="4025"/>
                  <a:pt x="10800" y="4025"/>
                </a:cubicBezTo>
                <a:cubicBezTo>
                  <a:pt x="9069" y="4027"/>
                  <a:pt x="7666" y="5377"/>
                  <a:pt x="7665" y="7044"/>
                </a:cubicBezTo>
                <a:cubicBezTo>
                  <a:pt x="7665" y="7600"/>
                  <a:pt x="8132" y="8050"/>
                  <a:pt x="8710" y="8050"/>
                </a:cubicBezTo>
                <a:cubicBezTo>
                  <a:pt x="9287" y="8050"/>
                  <a:pt x="9755" y="7600"/>
                  <a:pt x="9755" y="7044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4" name="Text"/>
          <p:cNvSpPr txBox="1"/>
          <p:nvPr/>
        </p:nvSpPr>
        <p:spPr>
          <a:xfrm>
            <a:off x="736784" y="10931565"/>
            <a:ext cx="1536461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defTabSz="457200">
              <a:lnSpc>
                <a:spcPct val="120000"/>
              </a:lnSpc>
              <a:defRPr sz="2200" b="0">
                <a:solidFill>
                  <a:srgbClr val="7F81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ru-RU" sz="2800" b="1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Важно:</a:t>
            </a:r>
            <a:endParaRPr lang="ru-RU" sz="2800" b="1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86016" y="1316477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21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36784" y="3084544"/>
            <a:ext cx="11340000" cy="1008000"/>
          </a:xfrm>
          <a:custGeom>
            <a:avLst/>
            <a:gdLst>
              <a:gd name="connsiteX0" fmla="*/ 359273 w 15313176"/>
              <a:gd name="connsiteY0" fmla="*/ 0 h 2155592"/>
              <a:gd name="connsiteX1" fmla="*/ 14953902 w 15313176"/>
              <a:gd name="connsiteY1" fmla="*/ 0 h 2155592"/>
              <a:gd name="connsiteX2" fmla="*/ 15313176 w 15313176"/>
              <a:gd name="connsiteY2" fmla="*/ 359273 h 2155592"/>
              <a:gd name="connsiteX3" fmla="*/ 15313176 w 15313176"/>
              <a:gd name="connsiteY3" fmla="*/ 1796319 h 2155592"/>
              <a:gd name="connsiteX4" fmla="*/ 14953902 w 15313176"/>
              <a:gd name="connsiteY4" fmla="*/ 2155592 h 2155592"/>
              <a:gd name="connsiteX5" fmla="*/ 359273 w 15313176"/>
              <a:gd name="connsiteY5" fmla="*/ 2155592 h 2155592"/>
              <a:gd name="connsiteX6" fmla="*/ 0 w 15313176"/>
              <a:gd name="connsiteY6" fmla="*/ 1796319 h 2155592"/>
              <a:gd name="connsiteX7" fmla="*/ 0 w 15313176"/>
              <a:gd name="connsiteY7" fmla="*/ 359273 h 2155592"/>
              <a:gd name="connsiteX8" fmla="*/ 359273 w 15313176"/>
              <a:gd name="connsiteY8" fmla="*/ 0 h 215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13176" h="2155592">
                <a:moveTo>
                  <a:pt x="359273" y="0"/>
                </a:moveTo>
                <a:lnTo>
                  <a:pt x="14953902" y="0"/>
                </a:lnTo>
                <a:cubicBezTo>
                  <a:pt x="15152324" y="0"/>
                  <a:pt x="15313176" y="160852"/>
                  <a:pt x="15313176" y="359273"/>
                </a:cubicBezTo>
                <a:lnTo>
                  <a:pt x="15313176" y="1796319"/>
                </a:lnTo>
                <a:cubicBezTo>
                  <a:pt x="15313176" y="1994740"/>
                  <a:pt x="15152324" y="2155592"/>
                  <a:pt x="14953902" y="2155592"/>
                </a:cubicBezTo>
                <a:lnTo>
                  <a:pt x="359273" y="2155592"/>
                </a:lnTo>
                <a:cubicBezTo>
                  <a:pt x="160851" y="2155592"/>
                  <a:pt x="0" y="1994740"/>
                  <a:pt x="0" y="1796319"/>
                </a:cubicBezTo>
                <a:lnTo>
                  <a:pt x="0" y="359273"/>
                </a:lnTo>
                <a:cubicBezTo>
                  <a:pt x="0" y="160852"/>
                  <a:pt x="160851" y="0"/>
                  <a:pt x="359273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>
              <a:lnSpc>
                <a:spcPct val="150000"/>
              </a:lnSpc>
            </a:pPr>
            <a:endParaRPr lang="ru-RU" sz="36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Первоначальная версия письма согласования</a:t>
            </a: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algn="l">
              <a:lnSpc>
                <a:spcPct val="150000"/>
              </a:lnSpc>
              <a:buSzPct val="150000"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lvl="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12372288" y="3084544"/>
            <a:ext cx="11214000" cy="1008000"/>
          </a:xfrm>
          <a:custGeom>
            <a:avLst/>
            <a:gdLst>
              <a:gd name="connsiteX0" fmla="*/ 359273 w 15313176"/>
              <a:gd name="connsiteY0" fmla="*/ 0 h 2155592"/>
              <a:gd name="connsiteX1" fmla="*/ 14953902 w 15313176"/>
              <a:gd name="connsiteY1" fmla="*/ 0 h 2155592"/>
              <a:gd name="connsiteX2" fmla="*/ 15313176 w 15313176"/>
              <a:gd name="connsiteY2" fmla="*/ 359273 h 2155592"/>
              <a:gd name="connsiteX3" fmla="*/ 15313176 w 15313176"/>
              <a:gd name="connsiteY3" fmla="*/ 1796319 h 2155592"/>
              <a:gd name="connsiteX4" fmla="*/ 14953902 w 15313176"/>
              <a:gd name="connsiteY4" fmla="*/ 2155592 h 2155592"/>
              <a:gd name="connsiteX5" fmla="*/ 359273 w 15313176"/>
              <a:gd name="connsiteY5" fmla="*/ 2155592 h 2155592"/>
              <a:gd name="connsiteX6" fmla="*/ 0 w 15313176"/>
              <a:gd name="connsiteY6" fmla="*/ 1796319 h 2155592"/>
              <a:gd name="connsiteX7" fmla="*/ 0 w 15313176"/>
              <a:gd name="connsiteY7" fmla="*/ 359273 h 2155592"/>
              <a:gd name="connsiteX8" fmla="*/ 359273 w 15313176"/>
              <a:gd name="connsiteY8" fmla="*/ 0 h 215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13176" h="2155592">
                <a:moveTo>
                  <a:pt x="359273" y="0"/>
                </a:moveTo>
                <a:lnTo>
                  <a:pt x="14953902" y="0"/>
                </a:lnTo>
                <a:cubicBezTo>
                  <a:pt x="15152324" y="0"/>
                  <a:pt x="15313176" y="160852"/>
                  <a:pt x="15313176" y="359273"/>
                </a:cubicBezTo>
                <a:lnTo>
                  <a:pt x="15313176" y="1796319"/>
                </a:lnTo>
                <a:cubicBezTo>
                  <a:pt x="15313176" y="1994740"/>
                  <a:pt x="15152324" y="2155592"/>
                  <a:pt x="14953902" y="2155592"/>
                </a:cubicBezTo>
                <a:lnTo>
                  <a:pt x="359273" y="2155592"/>
                </a:lnTo>
                <a:cubicBezTo>
                  <a:pt x="160851" y="2155592"/>
                  <a:pt x="0" y="1994740"/>
                  <a:pt x="0" y="1796319"/>
                </a:cubicBezTo>
                <a:lnTo>
                  <a:pt x="0" y="359273"/>
                </a:lnTo>
                <a:cubicBezTo>
                  <a:pt x="0" y="160852"/>
                  <a:pt x="160851" y="0"/>
                  <a:pt x="359273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Финальная версия письма согласования</a:t>
            </a: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6310204" y="4282592"/>
            <a:ext cx="193160" cy="1239905"/>
            <a:chOff x="1361607" y="6474062"/>
            <a:chExt cx="193160" cy="1239905"/>
          </a:xfrm>
        </p:grpSpPr>
        <p:sp>
          <p:nvSpPr>
            <p:cNvPr id="29" name="Shape"/>
            <p:cNvSpPr/>
            <p:nvPr/>
          </p:nvSpPr>
          <p:spPr>
            <a:xfrm>
              <a:off x="1377425" y="7005228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0" name="Shape"/>
            <p:cNvSpPr/>
            <p:nvPr/>
          </p:nvSpPr>
          <p:spPr>
            <a:xfrm>
              <a:off x="1361607" y="6474062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69BE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1" name="Shape"/>
            <p:cNvSpPr/>
            <p:nvPr/>
          </p:nvSpPr>
          <p:spPr>
            <a:xfrm>
              <a:off x="1377425" y="7536394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46A5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7866890" y="4281099"/>
            <a:ext cx="193160" cy="1239905"/>
            <a:chOff x="1361607" y="6474062"/>
            <a:chExt cx="193160" cy="1239905"/>
          </a:xfrm>
        </p:grpSpPr>
        <p:sp>
          <p:nvSpPr>
            <p:cNvPr id="34" name="Shape"/>
            <p:cNvSpPr/>
            <p:nvPr/>
          </p:nvSpPr>
          <p:spPr>
            <a:xfrm>
              <a:off x="1377425" y="7005228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5" name="Shape"/>
            <p:cNvSpPr/>
            <p:nvPr/>
          </p:nvSpPr>
          <p:spPr>
            <a:xfrm>
              <a:off x="1361607" y="6474062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69BE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6" name="Shape"/>
            <p:cNvSpPr/>
            <p:nvPr/>
          </p:nvSpPr>
          <p:spPr>
            <a:xfrm>
              <a:off x="1377425" y="7536394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46A5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15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8601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22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402" y="3725852"/>
            <a:ext cx="14875625" cy="885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29432" y="2488672"/>
            <a:ext cx="80682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Примеры имени файлов</a:t>
            </a:r>
            <a:endParaRPr lang="ru-RU" sz="50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4869893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Нормоконтроль документации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537111" y="4052202"/>
            <a:ext cx="5580000" cy="0"/>
          </a:xfrm>
          <a:prstGeom prst="line">
            <a:avLst/>
          </a:prstGeom>
          <a:ln w="57150">
            <a:solidFill>
              <a:srgbClr val="964E4E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964E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21209" y="3767975"/>
            <a:ext cx="620619" cy="612000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1537110" y="5936557"/>
            <a:ext cx="5580000" cy="0"/>
          </a:xfrm>
          <a:prstGeom prst="line">
            <a:avLst/>
          </a:prstGeom>
          <a:ln w="57150">
            <a:solidFill>
              <a:srgbClr val="964E4E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964E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21208" y="5652330"/>
            <a:ext cx="620619" cy="612000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1537109" y="7820912"/>
            <a:ext cx="5580000" cy="0"/>
          </a:xfrm>
          <a:prstGeom prst="line">
            <a:avLst/>
          </a:prstGeom>
          <a:ln w="57150">
            <a:solidFill>
              <a:srgbClr val="964E4E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964E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21207" y="7536685"/>
            <a:ext cx="620619" cy="612000"/>
          </a:xfrm>
          <a:prstGeom prst="rect">
            <a:avLst/>
          </a:prstGeom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1537109" y="9416730"/>
            <a:ext cx="5580000" cy="0"/>
          </a:xfrm>
          <a:prstGeom prst="line">
            <a:avLst/>
          </a:prstGeom>
          <a:ln w="57150">
            <a:solidFill>
              <a:srgbClr val="964E4E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964E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21207" y="9132503"/>
            <a:ext cx="620619" cy="612000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1537111" y="11225469"/>
            <a:ext cx="5580000" cy="0"/>
          </a:xfrm>
          <a:prstGeom prst="line">
            <a:avLst/>
          </a:prstGeom>
          <a:ln w="57150">
            <a:solidFill>
              <a:srgbClr val="964E4E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964E4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21209" y="10941242"/>
            <a:ext cx="620619" cy="612000"/>
          </a:xfrm>
          <a:prstGeom prst="rect">
            <a:avLst/>
          </a:prstGeom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1460909" y="2890152"/>
            <a:ext cx="0" cy="8364117"/>
          </a:xfrm>
          <a:prstGeom prst="line">
            <a:avLst/>
          </a:prstGeom>
          <a:ln w="57150">
            <a:solidFill>
              <a:srgbClr val="964E4E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460909" y="2909202"/>
            <a:ext cx="7668073" cy="0"/>
          </a:xfrm>
          <a:prstGeom prst="line">
            <a:avLst/>
          </a:prstGeom>
          <a:ln w="57150">
            <a:solidFill>
              <a:srgbClr val="964E4E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97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1216" y="8879985"/>
            <a:ext cx="12865689" cy="428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915650" y="4713114"/>
            <a:ext cx="12977351" cy="3240000"/>
          </a:xfrm>
          <a:prstGeom prst="rect">
            <a:avLst/>
          </a:prstGeom>
          <a:solidFill>
            <a:srgbClr val="69BE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4959" y="4595433"/>
            <a:ext cx="6659009" cy="8172000"/>
          </a:xfrm>
          <a:prstGeom prst="rect">
            <a:avLst/>
          </a:prstGeom>
          <a:solidFill>
            <a:srgbClr val="5189A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16200000">
            <a:off x="15455586" y="2044243"/>
            <a:ext cx="2106002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8601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23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-1789505" y="2983468"/>
            <a:ext cx="1182972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I </a:t>
            </a:r>
            <a:r>
              <a:rPr lang="ru-RU" sz="3600" dirty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в</a:t>
            </a:r>
            <a:r>
              <a:rPr lang="ru-RU" sz="3600" smtClean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ариант</a:t>
            </a:r>
            <a:r>
              <a:rPr lang="ru-RU" sz="3600" dirty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sz="3200" b="0" dirty="0" smtClean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Раздел 11 СП 333.1325800.2020</a:t>
            </a:r>
            <a:endParaRPr lang="ru-RU" sz="3200" b="0" dirty="0">
              <a:solidFill>
                <a:srgbClr val="964E4E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2260994" y="2950264"/>
            <a:ext cx="11829729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II </a:t>
            </a:r>
            <a:r>
              <a:rPr lang="ru-RU" sz="3600" dirty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в</a:t>
            </a:r>
            <a:r>
              <a:rPr lang="ru-RU" sz="360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ариант</a:t>
            </a:r>
            <a:r>
              <a:rPr lang="ru-RU" sz="3600" dirty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sz="3600" dirty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Требования заказчика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9" y="4852003"/>
            <a:ext cx="6400800" cy="792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032" y="4729263"/>
            <a:ext cx="12669534" cy="302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7"/>
          <a:stretch/>
        </p:blipFill>
        <p:spPr>
          <a:xfrm>
            <a:off x="8622601" y="9102432"/>
            <a:ext cx="12567154" cy="40093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8591374" y="7911369"/>
            <a:ext cx="1182972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dirty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Накладная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740849" y="2220082"/>
            <a:ext cx="490230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Имена файлов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-4869893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Нормоконтроль документации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3475814"/>
            <a:ext cx="2106002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6583490" y="8398696"/>
            <a:ext cx="7667160" cy="35707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6219630" y="8279940"/>
            <a:ext cx="328038" cy="32348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6352980" y="3156006"/>
            <a:ext cx="328038" cy="32348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141680" y="3333123"/>
            <a:ext cx="328038" cy="32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2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1321662" y="4645421"/>
            <a:ext cx="12995310" cy="8184434"/>
          </a:xfrm>
          <a:prstGeom prst="rect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6666" y="4686010"/>
            <a:ext cx="10510538" cy="8184434"/>
          </a:xfrm>
          <a:prstGeom prst="rect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9830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24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4783929" y="2352277"/>
            <a:ext cx="76402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 dirty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Нарушение глобальной координации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" r="-181" b="-4469"/>
          <a:stretch/>
        </p:blipFill>
        <p:spPr>
          <a:xfrm>
            <a:off x="382366" y="4495510"/>
            <a:ext cx="10510538" cy="861442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312" y="4495510"/>
            <a:ext cx="12995310" cy="8210245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827488" y="2359811"/>
            <a:ext cx="8263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 dirty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Нарушение внутренней координации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-452893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Координация элементов модели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352884" y="3038725"/>
            <a:ext cx="1767354" cy="1280372"/>
          </a:xfrm>
          <a:prstGeom prst="downArrow">
            <a:avLst/>
          </a:prstGeom>
          <a:solidFill>
            <a:srgbClr val="820000">
              <a:alpha val="7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sym typeface="Helvetica Neue Medium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17720354" y="3038725"/>
            <a:ext cx="1767354" cy="1280372"/>
          </a:xfrm>
          <a:prstGeom prst="downArrow">
            <a:avLst/>
          </a:prstGeom>
          <a:solidFill>
            <a:srgbClr val="820000">
              <a:alpha val="7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307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379321" y="4524362"/>
            <a:ext cx="7600951" cy="8650101"/>
          </a:xfrm>
          <a:prstGeom prst="rect">
            <a:avLst/>
          </a:prstGeom>
          <a:solidFill>
            <a:srgbClr val="69BE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0013" y="4522970"/>
            <a:ext cx="10232144" cy="8670544"/>
          </a:xfrm>
          <a:prstGeom prst="rect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9830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25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5773292" y="2317326"/>
            <a:ext cx="6508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Глобальная система координат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2945623" y="2317327"/>
            <a:ext cx="6078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 dirty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Условная система координат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63" y="4352912"/>
            <a:ext cx="10232144" cy="86501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921" y="4332470"/>
            <a:ext cx="7600951" cy="867054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452893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Координация элементов модели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4352884" y="2905375"/>
            <a:ext cx="1767354" cy="1280372"/>
          </a:xfrm>
          <a:prstGeom prst="downArrow">
            <a:avLst/>
          </a:prstGeom>
          <a:solidFill>
            <a:srgbClr val="820000">
              <a:alpha val="7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sym typeface="Helvetica Neue Medium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17720354" y="2905375"/>
            <a:ext cx="1767354" cy="1280372"/>
          </a:xfrm>
          <a:prstGeom prst="downArrow">
            <a:avLst/>
          </a:prstGeom>
          <a:solidFill>
            <a:srgbClr val="006696">
              <a:alpha val="7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8087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8601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kumimoji="0" lang="en-US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4565070" y="2320799"/>
            <a:ext cx="822970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Цифровая информационная модель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667120" y="2310236"/>
            <a:ext cx="7138881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0" dirty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Графическая часть проекта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0" y="4527343"/>
            <a:ext cx="11868347" cy="61976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10265" b="2926"/>
          <a:stretch/>
        </p:blipFill>
        <p:spPr>
          <a:xfrm>
            <a:off x="13123622" y="4527343"/>
            <a:ext cx="10769379" cy="672465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452893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Координация элементов модели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2006785" y="11842576"/>
            <a:ext cx="1859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Каждый </a:t>
            </a:r>
            <a:r>
              <a:rPr lang="ru-RU" sz="32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элемент ЦИМ должен быть привязан к глобальной системе координат.</a:t>
            </a:r>
            <a:endParaRPr lang="ru-RU" sz="32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1" name="Rounded Rectangle"/>
          <p:cNvSpPr/>
          <p:nvPr/>
        </p:nvSpPr>
        <p:spPr>
          <a:xfrm>
            <a:off x="727480" y="11483597"/>
            <a:ext cx="1270001" cy="1270002"/>
          </a:xfrm>
          <a:prstGeom prst="roundRect">
            <a:avLst>
              <a:gd name="adj" fmla="val 30239"/>
            </a:avLst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2" name="Graphic 192"/>
          <p:cNvSpPr/>
          <p:nvPr/>
        </p:nvSpPr>
        <p:spPr>
          <a:xfrm>
            <a:off x="1096578" y="11842576"/>
            <a:ext cx="531807" cy="54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2090" y="7044"/>
                </a:moveTo>
                <a:cubicBezTo>
                  <a:pt x="2090" y="7600"/>
                  <a:pt x="1622" y="8050"/>
                  <a:pt x="1045" y="8050"/>
                </a:cubicBezTo>
                <a:cubicBezTo>
                  <a:pt x="468" y="8050"/>
                  <a:pt x="0" y="7600"/>
                  <a:pt x="0" y="7044"/>
                </a:cubicBezTo>
                <a:cubicBezTo>
                  <a:pt x="0" y="6488"/>
                  <a:pt x="468" y="6038"/>
                  <a:pt x="1045" y="6038"/>
                </a:cubicBezTo>
                <a:cubicBezTo>
                  <a:pt x="1622" y="6038"/>
                  <a:pt x="2090" y="6488"/>
                  <a:pt x="2090" y="7044"/>
                </a:cubicBezTo>
                <a:close/>
                <a:moveTo>
                  <a:pt x="1742" y="671"/>
                </a:moveTo>
                <a:cubicBezTo>
                  <a:pt x="1165" y="671"/>
                  <a:pt x="697" y="1121"/>
                  <a:pt x="697" y="1677"/>
                </a:cubicBezTo>
                <a:cubicBezTo>
                  <a:pt x="697" y="2233"/>
                  <a:pt x="1165" y="2683"/>
                  <a:pt x="1742" y="2683"/>
                </a:cubicBezTo>
                <a:cubicBezTo>
                  <a:pt x="2319" y="2683"/>
                  <a:pt x="2787" y="2233"/>
                  <a:pt x="2787" y="1677"/>
                </a:cubicBezTo>
                <a:cubicBezTo>
                  <a:pt x="2787" y="1121"/>
                  <a:pt x="2319" y="671"/>
                  <a:pt x="1742" y="671"/>
                </a:cubicBezTo>
                <a:close/>
                <a:moveTo>
                  <a:pt x="1742" y="11405"/>
                </a:moveTo>
                <a:cubicBezTo>
                  <a:pt x="1165" y="11405"/>
                  <a:pt x="697" y="11855"/>
                  <a:pt x="697" y="12411"/>
                </a:cubicBezTo>
                <a:cubicBezTo>
                  <a:pt x="697" y="12967"/>
                  <a:pt x="1165" y="13417"/>
                  <a:pt x="1742" y="13417"/>
                </a:cubicBezTo>
                <a:cubicBezTo>
                  <a:pt x="2319" y="13417"/>
                  <a:pt x="2787" y="12967"/>
                  <a:pt x="2787" y="12411"/>
                </a:cubicBezTo>
                <a:cubicBezTo>
                  <a:pt x="2787" y="11855"/>
                  <a:pt x="2319" y="11405"/>
                  <a:pt x="1742" y="11405"/>
                </a:cubicBezTo>
                <a:close/>
                <a:moveTo>
                  <a:pt x="19858" y="671"/>
                </a:moveTo>
                <a:cubicBezTo>
                  <a:pt x="19281" y="671"/>
                  <a:pt x="18813" y="1121"/>
                  <a:pt x="18813" y="1677"/>
                </a:cubicBezTo>
                <a:cubicBezTo>
                  <a:pt x="18813" y="2233"/>
                  <a:pt x="19281" y="2683"/>
                  <a:pt x="19858" y="2683"/>
                </a:cubicBezTo>
                <a:cubicBezTo>
                  <a:pt x="20435" y="2683"/>
                  <a:pt x="20903" y="2233"/>
                  <a:pt x="20903" y="1677"/>
                </a:cubicBezTo>
                <a:cubicBezTo>
                  <a:pt x="20903" y="1121"/>
                  <a:pt x="20435" y="671"/>
                  <a:pt x="19858" y="671"/>
                </a:cubicBezTo>
                <a:close/>
                <a:moveTo>
                  <a:pt x="19858" y="11405"/>
                </a:moveTo>
                <a:cubicBezTo>
                  <a:pt x="19281" y="11405"/>
                  <a:pt x="18813" y="11855"/>
                  <a:pt x="18813" y="12411"/>
                </a:cubicBezTo>
                <a:cubicBezTo>
                  <a:pt x="18813" y="12967"/>
                  <a:pt x="19281" y="13417"/>
                  <a:pt x="19858" y="13417"/>
                </a:cubicBezTo>
                <a:cubicBezTo>
                  <a:pt x="20435" y="13417"/>
                  <a:pt x="20903" y="12967"/>
                  <a:pt x="20903" y="12411"/>
                </a:cubicBezTo>
                <a:cubicBezTo>
                  <a:pt x="20903" y="11855"/>
                  <a:pt x="20435" y="11405"/>
                  <a:pt x="19858" y="11405"/>
                </a:cubicBezTo>
                <a:close/>
                <a:moveTo>
                  <a:pt x="20555" y="6038"/>
                </a:moveTo>
                <a:cubicBezTo>
                  <a:pt x="19978" y="6038"/>
                  <a:pt x="19510" y="6488"/>
                  <a:pt x="19510" y="7044"/>
                </a:cubicBezTo>
                <a:cubicBezTo>
                  <a:pt x="19510" y="7600"/>
                  <a:pt x="19978" y="8050"/>
                  <a:pt x="20555" y="8050"/>
                </a:cubicBezTo>
                <a:cubicBezTo>
                  <a:pt x="21132" y="8050"/>
                  <a:pt x="21600" y="7600"/>
                  <a:pt x="21600" y="7044"/>
                </a:cubicBezTo>
                <a:cubicBezTo>
                  <a:pt x="21600" y="6488"/>
                  <a:pt x="21132" y="6038"/>
                  <a:pt x="20555" y="6038"/>
                </a:cubicBezTo>
                <a:close/>
                <a:moveTo>
                  <a:pt x="16578" y="11364"/>
                </a:moveTo>
                <a:cubicBezTo>
                  <a:pt x="15938" y="12186"/>
                  <a:pt x="15532" y="13155"/>
                  <a:pt x="15402" y="14175"/>
                </a:cubicBezTo>
                <a:cubicBezTo>
                  <a:pt x="15929" y="14396"/>
                  <a:pt x="16170" y="14986"/>
                  <a:pt x="15941" y="15494"/>
                </a:cubicBezTo>
                <a:cubicBezTo>
                  <a:pt x="15825" y="15749"/>
                  <a:pt x="15605" y="15947"/>
                  <a:pt x="15332" y="16039"/>
                </a:cubicBezTo>
                <a:lnTo>
                  <a:pt x="15332" y="18427"/>
                </a:lnTo>
                <a:cubicBezTo>
                  <a:pt x="15335" y="19257"/>
                  <a:pt x="14810" y="20005"/>
                  <a:pt x="14008" y="20311"/>
                </a:cubicBezTo>
                <a:lnTo>
                  <a:pt x="11192" y="21396"/>
                </a:lnTo>
                <a:cubicBezTo>
                  <a:pt x="10943" y="21492"/>
                  <a:pt x="10665" y="21492"/>
                  <a:pt x="10416" y="21396"/>
                </a:cubicBezTo>
                <a:lnTo>
                  <a:pt x="7595" y="20311"/>
                </a:lnTo>
                <a:cubicBezTo>
                  <a:pt x="6793" y="20005"/>
                  <a:pt x="6268" y="19257"/>
                  <a:pt x="6271" y="18427"/>
                </a:cubicBezTo>
                <a:lnTo>
                  <a:pt x="6271" y="16039"/>
                </a:lnTo>
                <a:cubicBezTo>
                  <a:pt x="5728" y="15856"/>
                  <a:pt x="5442" y="15284"/>
                  <a:pt x="5632" y="14762"/>
                </a:cubicBezTo>
                <a:cubicBezTo>
                  <a:pt x="5728" y="14500"/>
                  <a:pt x="5932" y="14287"/>
                  <a:pt x="6196" y="14175"/>
                </a:cubicBezTo>
                <a:cubicBezTo>
                  <a:pt x="6062" y="13153"/>
                  <a:pt x="5654" y="12182"/>
                  <a:pt x="5012" y="11358"/>
                </a:cubicBezTo>
                <a:cubicBezTo>
                  <a:pt x="4003" y="10113"/>
                  <a:pt x="3463" y="8576"/>
                  <a:pt x="3479" y="6997"/>
                </a:cubicBezTo>
                <a:cubicBezTo>
                  <a:pt x="3535" y="3213"/>
                  <a:pt x="6663" y="137"/>
                  <a:pt x="10591" y="3"/>
                </a:cubicBezTo>
                <a:cubicBezTo>
                  <a:pt x="14630" y="-108"/>
                  <a:pt x="17998" y="2954"/>
                  <a:pt x="18113" y="6843"/>
                </a:cubicBezTo>
                <a:cubicBezTo>
                  <a:pt x="18115" y="6910"/>
                  <a:pt x="18116" y="6977"/>
                  <a:pt x="18116" y="7044"/>
                </a:cubicBezTo>
                <a:cubicBezTo>
                  <a:pt x="18121" y="8609"/>
                  <a:pt x="17579" y="10131"/>
                  <a:pt x="16578" y="11364"/>
                </a:cubicBezTo>
                <a:close/>
                <a:moveTo>
                  <a:pt x="13228" y="18443"/>
                </a:moveTo>
                <a:lnTo>
                  <a:pt x="13239" y="16101"/>
                </a:lnTo>
                <a:lnTo>
                  <a:pt x="8361" y="16101"/>
                </a:lnTo>
                <a:lnTo>
                  <a:pt x="8361" y="18427"/>
                </a:lnTo>
                <a:lnTo>
                  <a:pt x="10800" y="19377"/>
                </a:lnTo>
                <a:close/>
                <a:moveTo>
                  <a:pt x="16026" y="7044"/>
                </a:moveTo>
                <a:cubicBezTo>
                  <a:pt x="16026" y="4265"/>
                  <a:pt x="13686" y="2012"/>
                  <a:pt x="10800" y="2012"/>
                </a:cubicBezTo>
                <a:lnTo>
                  <a:pt x="10650" y="2012"/>
                </a:lnTo>
                <a:cubicBezTo>
                  <a:pt x="7847" y="2110"/>
                  <a:pt x="5615" y="4306"/>
                  <a:pt x="5574" y="7006"/>
                </a:cubicBezTo>
                <a:cubicBezTo>
                  <a:pt x="5562" y="8134"/>
                  <a:pt x="5946" y="9232"/>
                  <a:pt x="6666" y="10122"/>
                </a:cubicBezTo>
                <a:cubicBezTo>
                  <a:pt x="7569" y="11279"/>
                  <a:pt x="8129" y="12649"/>
                  <a:pt x="8287" y="14088"/>
                </a:cubicBezTo>
                <a:lnTo>
                  <a:pt x="13308" y="14088"/>
                </a:lnTo>
                <a:cubicBezTo>
                  <a:pt x="13464" y="12652"/>
                  <a:pt x="14023" y="11283"/>
                  <a:pt x="14926" y="10130"/>
                </a:cubicBezTo>
                <a:cubicBezTo>
                  <a:pt x="15642" y="9249"/>
                  <a:pt x="16029" y="8162"/>
                  <a:pt x="16026" y="7044"/>
                </a:cubicBezTo>
                <a:close/>
                <a:moveTo>
                  <a:pt x="9755" y="7044"/>
                </a:moveTo>
                <a:cubicBezTo>
                  <a:pt x="9755" y="6488"/>
                  <a:pt x="10223" y="6038"/>
                  <a:pt x="10800" y="6038"/>
                </a:cubicBezTo>
                <a:cubicBezTo>
                  <a:pt x="11377" y="6038"/>
                  <a:pt x="11845" y="5587"/>
                  <a:pt x="11845" y="5031"/>
                </a:cubicBezTo>
                <a:cubicBezTo>
                  <a:pt x="11845" y="4476"/>
                  <a:pt x="11377" y="4025"/>
                  <a:pt x="10800" y="4025"/>
                </a:cubicBezTo>
                <a:cubicBezTo>
                  <a:pt x="9069" y="4027"/>
                  <a:pt x="7666" y="5377"/>
                  <a:pt x="7665" y="7044"/>
                </a:cubicBezTo>
                <a:cubicBezTo>
                  <a:pt x="7665" y="7600"/>
                  <a:pt x="8132" y="8050"/>
                  <a:pt x="8710" y="8050"/>
                </a:cubicBezTo>
                <a:cubicBezTo>
                  <a:pt x="9287" y="8050"/>
                  <a:pt x="9755" y="7600"/>
                  <a:pt x="9755" y="7044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4" name="Text"/>
          <p:cNvSpPr txBox="1"/>
          <p:nvPr/>
        </p:nvSpPr>
        <p:spPr>
          <a:xfrm>
            <a:off x="736784" y="10931565"/>
            <a:ext cx="1536461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defTabSz="457200">
              <a:lnSpc>
                <a:spcPct val="120000"/>
              </a:lnSpc>
              <a:defRPr sz="2200" b="0">
                <a:solidFill>
                  <a:srgbClr val="7F81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ru-RU" sz="2800" b="1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Важно:</a:t>
            </a:r>
            <a:endParaRPr lang="ru-RU" sz="2800" b="1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4352884" y="3140032"/>
            <a:ext cx="1767354" cy="1280372"/>
          </a:xfrm>
          <a:prstGeom prst="downArrow">
            <a:avLst/>
          </a:prstGeom>
          <a:solidFill>
            <a:srgbClr val="820000">
              <a:alpha val="7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sym typeface="Helvetica Neue Medium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17796247" y="3135230"/>
            <a:ext cx="1767354" cy="1280372"/>
          </a:xfrm>
          <a:prstGeom prst="downArrow">
            <a:avLst/>
          </a:prstGeom>
          <a:solidFill>
            <a:srgbClr val="006696">
              <a:alpha val="7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5162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300847" y="632847"/>
            <a:ext cx="1782305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9830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27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04328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Совместимость информации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3186355" y="4210845"/>
            <a:ext cx="860467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lnSpc>
                <a:spcPct val="200000"/>
              </a:lnSpc>
              <a:buSzPct val="130000"/>
              <a:buBlip>
                <a:blip r:embed="rId4"/>
              </a:buBlip>
            </a:pP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Проект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– </a:t>
            </a:r>
            <a:r>
              <a:rPr lang="en-US" sz="3600" b="0" dirty="0" err="1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IfcProject</a:t>
            </a:r>
            <a:r>
              <a:rPr lang="en-US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;</a:t>
            </a:r>
          </a:p>
          <a:p>
            <a:pPr marL="571500" indent="-571500" algn="l">
              <a:lnSpc>
                <a:spcPct val="200000"/>
              </a:lnSpc>
              <a:buSzPct val="130000"/>
              <a:buBlip>
                <a:blip r:embed="rId4"/>
              </a:buBlip>
            </a:pP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Площадка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– </a:t>
            </a:r>
            <a:r>
              <a:rPr lang="en-US" sz="3600" b="0" dirty="0" err="1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IfcSite</a:t>
            </a:r>
            <a:r>
              <a:rPr lang="en-US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;</a:t>
            </a:r>
          </a:p>
          <a:p>
            <a:pPr marL="571500" indent="-571500" algn="l">
              <a:lnSpc>
                <a:spcPct val="200000"/>
              </a:lnSpc>
              <a:buSzPct val="130000"/>
              <a:buBlip>
                <a:blip r:embed="rId4"/>
              </a:buBlip>
            </a:pP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Здание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– </a:t>
            </a:r>
            <a:r>
              <a:rPr lang="en-US" sz="3600" b="0" dirty="0" err="1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IfcBuilding</a:t>
            </a:r>
            <a:r>
              <a:rPr lang="en-US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;</a:t>
            </a:r>
          </a:p>
          <a:p>
            <a:pPr marL="571500" indent="-571500" algn="l">
              <a:lnSpc>
                <a:spcPct val="200000"/>
              </a:lnSpc>
              <a:buSzPct val="130000"/>
              <a:buBlip>
                <a:blip r:embed="rId4"/>
              </a:buBlip>
            </a:pP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Уровень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– </a:t>
            </a:r>
            <a:r>
              <a:rPr lang="en-US" sz="3600" b="0" dirty="0" err="1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IfcBuildingStorey</a:t>
            </a:r>
            <a:r>
              <a:rPr lang="en-US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;</a:t>
            </a:r>
          </a:p>
          <a:p>
            <a:pPr marL="571500" indent="-571500" algn="l">
              <a:lnSpc>
                <a:spcPct val="200000"/>
              </a:lnSpc>
              <a:buSzPct val="130000"/>
              <a:buBlip>
                <a:blip r:embed="rId4"/>
              </a:buBlip>
            </a:pP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Элемент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– </a:t>
            </a:r>
            <a:r>
              <a:rPr lang="en-US" sz="3600" b="0" dirty="0" err="1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IfcElement</a:t>
            </a:r>
            <a:r>
              <a:rPr lang="en-US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.</a:t>
            </a:r>
          </a:p>
          <a:p>
            <a:pPr>
              <a:lnSpc>
                <a:spcPct val="150000"/>
              </a:lnSpc>
            </a:pPr>
            <a:endParaRPr lang="ru-RU" sz="32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299" y="3645015"/>
            <a:ext cx="11075702" cy="8073477"/>
          </a:xfrm>
          <a:prstGeom prst="rect">
            <a:avLst/>
          </a:prstGeom>
        </p:spPr>
      </p:pic>
      <p:sp>
        <p:nvSpPr>
          <p:cNvPr id="16" name="Полилиния 15"/>
          <p:cNvSpPr/>
          <p:nvPr/>
        </p:nvSpPr>
        <p:spPr>
          <a:xfrm>
            <a:off x="451034" y="2459565"/>
            <a:ext cx="11340000" cy="1008000"/>
          </a:xfrm>
          <a:custGeom>
            <a:avLst/>
            <a:gdLst>
              <a:gd name="connsiteX0" fmla="*/ 359273 w 15313176"/>
              <a:gd name="connsiteY0" fmla="*/ 0 h 2155592"/>
              <a:gd name="connsiteX1" fmla="*/ 14953902 w 15313176"/>
              <a:gd name="connsiteY1" fmla="*/ 0 h 2155592"/>
              <a:gd name="connsiteX2" fmla="*/ 15313176 w 15313176"/>
              <a:gd name="connsiteY2" fmla="*/ 359273 h 2155592"/>
              <a:gd name="connsiteX3" fmla="*/ 15313176 w 15313176"/>
              <a:gd name="connsiteY3" fmla="*/ 1796319 h 2155592"/>
              <a:gd name="connsiteX4" fmla="*/ 14953902 w 15313176"/>
              <a:gd name="connsiteY4" fmla="*/ 2155592 h 2155592"/>
              <a:gd name="connsiteX5" fmla="*/ 359273 w 15313176"/>
              <a:gd name="connsiteY5" fmla="*/ 2155592 h 2155592"/>
              <a:gd name="connsiteX6" fmla="*/ 0 w 15313176"/>
              <a:gd name="connsiteY6" fmla="*/ 1796319 h 2155592"/>
              <a:gd name="connsiteX7" fmla="*/ 0 w 15313176"/>
              <a:gd name="connsiteY7" fmla="*/ 359273 h 2155592"/>
              <a:gd name="connsiteX8" fmla="*/ 359273 w 15313176"/>
              <a:gd name="connsiteY8" fmla="*/ 0 h 215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13176" h="2155592">
                <a:moveTo>
                  <a:pt x="359273" y="0"/>
                </a:moveTo>
                <a:lnTo>
                  <a:pt x="14953902" y="0"/>
                </a:lnTo>
                <a:cubicBezTo>
                  <a:pt x="15152324" y="0"/>
                  <a:pt x="15313176" y="160852"/>
                  <a:pt x="15313176" y="359273"/>
                </a:cubicBezTo>
                <a:lnTo>
                  <a:pt x="15313176" y="1796319"/>
                </a:lnTo>
                <a:cubicBezTo>
                  <a:pt x="15313176" y="1994740"/>
                  <a:pt x="15152324" y="2155592"/>
                  <a:pt x="14953902" y="2155592"/>
                </a:cubicBezTo>
                <a:lnTo>
                  <a:pt x="359273" y="2155592"/>
                </a:lnTo>
                <a:cubicBezTo>
                  <a:pt x="160851" y="2155592"/>
                  <a:pt x="0" y="1994740"/>
                  <a:pt x="0" y="1796319"/>
                </a:cubicBezTo>
                <a:lnTo>
                  <a:pt x="0" y="359273"/>
                </a:lnTo>
                <a:cubicBezTo>
                  <a:pt x="0" y="160852"/>
                  <a:pt x="160851" y="0"/>
                  <a:pt x="359273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>
              <a:lnSpc>
                <a:spcPct val="150000"/>
              </a:lnSpc>
            </a:pPr>
            <a:endParaRPr lang="ru-RU" sz="36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r>
              <a:rPr lang="ru-RU" sz="36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Иерархия элементов модели:</a:t>
            </a: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algn="l">
              <a:lnSpc>
                <a:spcPct val="150000"/>
              </a:lnSpc>
              <a:buSzPct val="150000"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4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4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4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4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4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4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4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4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lvl="0" indent="-457200" algn="l">
              <a:lnSpc>
                <a:spcPct val="150000"/>
              </a:lnSpc>
              <a:buSzPct val="150000"/>
              <a:buBlip>
                <a:blip r:embed="rId4"/>
              </a:buBlip>
            </a:pP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12629234" y="2451509"/>
            <a:ext cx="11214000" cy="1008000"/>
          </a:xfrm>
          <a:custGeom>
            <a:avLst/>
            <a:gdLst>
              <a:gd name="connsiteX0" fmla="*/ 359273 w 15313176"/>
              <a:gd name="connsiteY0" fmla="*/ 0 h 2155592"/>
              <a:gd name="connsiteX1" fmla="*/ 14953902 w 15313176"/>
              <a:gd name="connsiteY1" fmla="*/ 0 h 2155592"/>
              <a:gd name="connsiteX2" fmla="*/ 15313176 w 15313176"/>
              <a:gd name="connsiteY2" fmla="*/ 359273 h 2155592"/>
              <a:gd name="connsiteX3" fmla="*/ 15313176 w 15313176"/>
              <a:gd name="connsiteY3" fmla="*/ 1796319 h 2155592"/>
              <a:gd name="connsiteX4" fmla="*/ 14953902 w 15313176"/>
              <a:gd name="connsiteY4" fmla="*/ 2155592 h 2155592"/>
              <a:gd name="connsiteX5" fmla="*/ 359273 w 15313176"/>
              <a:gd name="connsiteY5" fmla="*/ 2155592 h 2155592"/>
              <a:gd name="connsiteX6" fmla="*/ 0 w 15313176"/>
              <a:gd name="connsiteY6" fmla="*/ 1796319 h 2155592"/>
              <a:gd name="connsiteX7" fmla="*/ 0 w 15313176"/>
              <a:gd name="connsiteY7" fmla="*/ 359273 h 2155592"/>
              <a:gd name="connsiteX8" fmla="*/ 359273 w 15313176"/>
              <a:gd name="connsiteY8" fmla="*/ 0 h 215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13176" h="2155592">
                <a:moveTo>
                  <a:pt x="359273" y="0"/>
                </a:moveTo>
                <a:lnTo>
                  <a:pt x="14953902" y="0"/>
                </a:lnTo>
                <a:cubicBezTo>
                  <a:pt x="15152324" y="0"/>
                  <a:pt x="15313176" y="160852"/>
                  <a:pt x="15313176" y="359273"/>
                </a:cubicBezTo>
                <a:lnTo>
                  <a:pt x="15313176" y="1796319"/>
                </a:lnTo>
                <a:cubicBezTo>
                  <a:pt x="15313176" y="1994740"/>
                  <a:pt x="15152324" y="2155592"/>
                  <a:pt x="14953902" y="2155592"/>
                </a:cubicBezTo>
                <a:lnTo>
                  <a:pt x="359273" y="2155592"/>
                </a:lnTo>
                <a:cubicBezTo>
                  <a:pt x="160851" y="2155592"/>
                  <a:pt x="0" y="1994740"/>
                  <a:pt x="0" y="1796319"/>
                </a:cubicBezTo>
                <a:lnTo>
                  <a:pt x="0" y="359273"/>
                </a:lnTo>
                <a:cubicBezTo>
                  <a:pt x="0" y="160852"/>
                  <a:pt x="160851" y="0"/>
                  <a:pt x="359273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>
              <a:lnSpc>
                <a:spcPct val="150000"/>
              </a:lnSpc>
            </a:pP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Отображение в ПО</a:t>
            </a: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63283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9830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28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04328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Совместимость информации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69" y="5171565"/>
            <a:ext cx="10095559" cy="57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216" y="5171565"/>
            <a:ext cx="12502432" cy="5760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2016089" y="11806758"/>
            <a:ext cx="1859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Каждый </a:t>
            </a:r>
            <a:r>
              <a:rPr lang="ru-RU" sz="3200" b="0" dirty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элемент ЦИМ должен быть привязан к соответствующей </a:t>
            </a:r>
            <a:r>
              <a:rPr lang="ru-RU" sz="32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функциональной </a:t>
            </a:r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части </a:t>
            </a:r>
            <a:endParaRPr lang="ru-RU" sz="32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93369" y="2484693"/>
            <a:ext cx="10095559" cy="1008000"/>
          </a:xfrm>
          <a:custGeom>
            <a:avLst/>
            <a:gdLst>
              <a:gd name="connsiteX0" fmla="*/ 359273 w 15313176"/>
              <a:gd name="connsiteY0" fmla="*/ 0 h 2155592"/>
              <a:gd name="connsiteX1" fmla="*/ 14953902 w 15313176"/>
              <a:gd name="connsiteY1" fmla="*/ 0 h 2155592"/>
              <a:gd name="connsiteX2" fmla="*/ 15313176 w 15313176"/>
              <a:gd name="connsiteY2" fmla="*/ 359273 h 2155592"/>
              <a:gd name="connsiteX3" fmla="*/ 15313176 w 15313176"/>
              <a:gd name="connsiteY3" fmla="*/ 1796319 h 2155592"/>
              <a:gd name="connsiteX4" fmla="*/ 14953902 w 15313176"/>
              <a:gd name="connsiteY4" fmla="*/ 2155592 h 2155592"/>
              <a:gd name="connsiteX5" fmla="*/ 359273 w 15313176"/>
              <a:gd name="connsiteY5" fmla="*/ 2155592 h 2155592"/>
              <a:gd name="connsiteX6" fmla="*/ 0 w 15313176"/>
              <a:gd name="connsiteY6" fmla="*/ 1796319 h 2155592"/>
              <a:gd name="connsiteX7" fmla="*/ 0 w 15313176"/>
              <a:gd name="connsiteY7" fmla="*/ 359273 h 2155592"/>
              <a:gd name="connsiteX8" fmla="*/ 359273 w 15313176"/>
              <a:gd name="connsiteY8" fmla="*/ 0 h 215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13176" h="2155592">
                <a:moveTo>
                  <a:pt x="359273" y="0"/>
                </a:moveTo>
                <a:lnTo>
                  <a:pt x="14953902" y="0"/>
                </a:lnTo>
                <a:cubicBezTo>
                  <a:pt x="15152324" y="0"/>
                  <a:pt x="15313176" y="160852"/>
                  <a:pt x="15313176" y="359273"/>
                </a:cubicBezTo>
                <a:lnTo>
                  <a:pt x="15313176" y="1796319"/>
                </a:lnTo>
                <a:cubicBezTo>
                  <a:pt x="15313176" y="1994740"/>
                  <a:pt x="15152324" y="2155592"/>
                  <a:pt x="14953902" y="2155592"/>
                </a:cubicBezTo>
                <a:lnTo>
                  <a:pt x="359273" y="2155592"/>
                </a:lnTo>
                <a:cubicBezTo>
                  <a:pt x="160851" y="2155592"/>
                  <a:pt x="0" y="1994740"/>
                  <a:pt x="0" y="1796319"/>
                </a:cubicBezTo>
                <a:lnTo>
                  <a:pt x="0" y="359273"/>
                </a:lnTo>
                <a:cubicBezTo>
                  <a:pt x="0" y="160852"/>
                  <a:pt x="160851" y="0"/>
                  <a:pt x="359273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>
              <a:lnSpc>
                <a:spcPct val="150000"/>
              </a:lnSpc>
            </a:pPr>
            <a:endParaRPr lang="ru-RU" sz="36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>
              <a:lnSpc>
                <a:spcPct val="150000"/>
              </a:lnSpc>
            </a:pP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Классификация элементов АР</a:t>
            </a: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algn="l">
              <a:lnSpc>
                <a:spcPct val="150000"/>
              </a:lnSpc>
              <a:buSzPct val="150000"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lvl="0" indent="-457200" algn="l">
              <a:lnSpc>
                <a:spcPct val="150000"/>
              </a:lnSpc>
              <a:buSzPct val="150000"/>
              <a:buBlip>
                <a:blip r:embed="rId6"/>
              </a:buBlip>
            </a:pP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12674806" y="2484693"/>
            <a:ext cx="11214000" cy="1008000"/>
          </a:xfrm>
          <a:custGeom>
            <a:avLst/>
            <a:gdLst>
              <a:gd name="connsiteX0" fmla="*/ 359273 w 15313176"/>
              <a:gd name="connsiteY0" fmla="*/ 0 h 2155592"/>
              <a:gd name="connsiteX1" fmla="*/ 14953902 w 15313176"/>
              <a:gd name="connsiteY1" fmla="*/ 0 h 2155592"/>
              <a:gd name="connsiteX2" fmla="*/ 15313176 w 15313176"/>
              <a:gd name="connsiteY2" fmla="*/ 359273 h 2155592"/>
              <a:gd name="connsiteX3" fmla="*/ 15313176 w 15313176"/>
              <a:gd name="connsiteY3" fmla="*/ 1796319 h 2155592"/>
              <a:gd name="connsiteX4" fmla="*/ 14953902 w 15313176"/>
              <a:gd name="connsiteY4" fmla="*/ 2155592 h 2155592"/>
              <a:gd name="connsiteX5" fmla="*/ 359273 w 15313176"/>
              <a:gd name="connsiteY5" fmla="*/ 2155592 h 2155592"/>
              <a:gd name="connsiteX6" fmla="*/ 0 w 15313176"/>
              <a:gd name="connsiteY6" fmla="*/ 1796319 h 2155592"/>
              <a:gd name="connsiteX7" fmla="*/ 0 w 15313176"/>
              <a:gd name="connsiteY7" fmla="*/ 359273 h 2155592"/>
              <a:gd name="connsiteX8" fmla="*/ 359273 w 15313176"/>
              <a:gd name="connsiteY8" fmla="*/ 0 h 215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13176" h="2155592">
                <a:moveTo>
                  <a:pt x="359273" y="0"/>
                </a:moveTo>
                <a:lnTo>
                  <a:pt x="14953902" y="0"/>
                </a:lnTo>
                <a:cubicBezTo>
                  <a:pt x="15152324" y="0"/>
                  <a:pt x="15313176" y="160852"/>
                  <a:pt x="15313176" y="359273"/>
                </a:cubicBezTo>
                <a:lnTo>
                  <a:pt x="15313176" y="1796319"/>
                </a:lnTo>
                <a:cubicBezTo>
                  <a:pt x="15313176" y="1994740"/>
                  <a:pt x="15152324" y="2155592"/>
                  <a:pt x="14953902" y="2155592"/>
                </a:cubicBezTo>
                <a:lnTo>
                  <a:pt x="359273" y="2155592"/>
                </a:lnTo>
                <a:cubicBezTo>
                  <a:pt x="160851" y="2155592"/>
                  <a:pt x="0" y="1994740"/>
                  <a:pt x="0" y="1796319"/>
                </a:cubicBezTo>
                <a:lnTo>
                  <a:pt x="0" y="359273"/>
                </a:lnTo>
                <a:cubicBezTo>
                  <a:pt x="0" y="160852"/>
                  <a:pt x="160851" y="0"/>
                  <a:pt x="359273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>
              <a:lnSpc>
                <a:spcPct val="150000"/>
              </a:lnSpc>
            </a:pP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Классификация элементов КР</a:t>
            </a: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5" name="Rounded Rectangle"/>
          <p:cNvSpPr/>
          <p:nvPr/>
        </p:nvSpPr>
        <p:spPr>
          <a:xfrm>
            <a:off x="727480" y="11483597"/>
            <a:ext cx="1270001" cy="1270002"/>
          </a:xfrm>
          <a:prstGeom prst="roundRect">
            <a:avLst>
              <a:gd name="adj" fmla="val 30239"/>
            </a:avLst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6" name="Graphic 192"/>
          <p:cNvSpPr/>
          <p:nvPr/>
        </p:nvSpPr>
        <p:spPr>
          <a:xfrm>
            <a:off x="1096578" y="11842576"/>
            <a:ext cx="531807" cy="54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2090" y="7044"/>
                </a:moveTo>
                <a:cubicBezTo>
                  <a:pt x="2090" y="7600"/>
                  <a:pt x="1622" y="8050"/>
                  <a:pt x="1045" y="8050"/>
                </a:cubicBezTo>
                <a:cubicBezTo>
                  <a:pt x="468" y="8050"/>
                  <a:pt x="0" y="7600"/>
                  <a:pt x="0" y="7044"/>
                </a:cubicBezTo>
                <a:cubicBezTo>
                  <a:pt x="0" y="6488"/>
                  <a:pt x="468" y="6038"/>
                  <a:pt x="1045" y="6038"/>
                </a:cubicBezTo>
                <a:cubicBezTo>
                  <a:pt x="1622" y="6038"/>
                  <a:pt x="2090" y="6488"/>
                  <a:pt x="2090" y="7044"/>
                </a:cubicBezTo>
                <a:close/>
                <a:moveTo>
                  <a:pt x="1742" y="671"/>
                </a:moveTo>
                <a:cubicBezTo>
                  <a:pt x="1165" y="671"/>
                  <a:pt x="697" y="1121"/>
                  <a:pt x="697" y="1677"/>
                </a:cubicBezTo>
                <a:cubicBezTo>
                  <a:pt x="697" y="2233"/>
                  <a:pt x="1165" y="2683"/>
                  <a:pt x="1742" y="2683"/>
                </a:cubicBezTo>
                <a:cubicBezTo>
                  <a:pt x="2319" y="2683"/>
                  <a:pt x="2787" y="2233"/>
                  <a:pt x="2787" y="1677"/>
                </a:cubicBezTo>
                <a:cubicBezTo>
                  <a:pt x="2787" y="1121"/>
                  <a:pt x="2319" y="671"/>
                  <a:pt x="1742" y="671"/>
                </a:cubicBezTo>
                <a:close/>
                <a:moveTo>
                  <a:pt x="1742" y="11405"/>
                </a:moveTo>
                <a:cubicBezTo>
                  <a:pt x="1165" y="11405"/>
                  <a:pt x="697" y="11855"/>
                  <a:pt x="697" y="12411"/>
                </a:cubicBezTo>
                <a:cubicBezTo>
                  <a:pt x="697" y="12967"/>
                  <a:pt x="1165" y="13417"/>
                  <a:pt x="1742" y="13417"/>
                </a:cubicBezTo>
                <a:cubicBezTo>
                  <a:pt x="2319" y="13417"/>
                  <a:pt x="2787" y="12967"/>
                  <a:pt x="2787" y="12411"/>
                </a:cubicBezTo>
                <a:cubicBezTo>
                  <a:pt x="2787" y="11855"/>
                  <a:pt x="2319" y="11405"/>
                  <a:pt x="1742" y="11405"/>
                </a:cubicBezTo>
                <a:close/>
                <a:moveTo>
                  <a:pt x="19858" y="671"/>
                </a:moveTo>
                <a:cubicBezTo>
                  <a:pt x="19281" y="671"/>
                  <a:pt x="18813" y="1121"/>
                  <a:pt x="18813" y="1677"/>
                </a:cubicBezTo>
                <a:cubicBezTo>
                  <a:pt x="18813" y="2233"/>
                  <a:pt x="19281" y="2683"/>
                  <a:pt x="19858" y="2683"/>
                </a:cubicBezTo>
                <a:cubicBezTo>
                  <a:pt x="20435" y="2683"/>
                  <a:pt x="20903" y="2233"/>
                  <a:pt x="20903" y="1677"/>
                </a:cubicBezTo>
                <a:cubicBezTo>
                  <a:pt x="20903" y="1121"/>
                  <a:pt x="20435" y="671"/>
                  <a:pt x="19858" y="671"/>
                </a:cubicBezTo>
                <a:close/>
                <a:moveTo>
                  <a:pt x="19858" y="11405"/>
                </a:moveTo>
                <a:cubicBezTo>
                  <a:pt x="19281" y="11405"/>
                  <a:pt x="18813" y="11855"/>
                  <a:pt x="18813" y="12411"/>
                </a:cubicBezTo>
                <a:cubicBezTo>
                  <a:pt x="18813" y="12967"/>
                  <a:pt x="19281" y="13417"/>
                  <a:pt x="19858" y="13417"/>
                </a:cubicBezTo>
                <a:cubicBezTo>
                  <a:pt x="20435" y="13417"/>
                  <a:pt x="20903" y="12967"/>
                  <a:pt x="20903" y="12411"/>
                </a:cubicBezTo>
                <a:cubicBezTo>
                  <a:pt x="20903" y="11855"/>
                  <a:pt x="20435" y="11405"/>
                  <a:pt x="19858" y="11405"/>
                </a:cubicBezTo>
                <a:close/>
                <a:moveTo>
                  <a:pt x="20555" y="6038"/>
                </a:moveTo>
                <a:cubicBezTo>
                  <a:pt x="19978" y="6038"/>
                  <a:pt x="19510" y="6488"/>
                  <a:pt x="19510" y="7044"/>
                </a:cubicBezTo>
                <a:cubicBezTo>
                  <a:pt x="19510" y="7600"/>
                  <a:pt x="19978" y="8050"/>
                  <a:pt x="20555" y="8050"/>
                </a:cubicBezTo>
                <a:cubicBezTo>
                  <a:pt x="21132" y="8050"/>
                  <a:pt x="21600" y="7600"/>
                  <a:pt x="21600" y="7044"/>
                </a:cubicBezTo>
                <a:cubicBezTo>
                  <a:pt x="21600" y="6488"/>
                  <a:pt x="21132" y="6038"/>
                  <a:pt x="20555" y="6038"/>
                </a:cubicBezTo>
                <a:close/>
                <a:moveTo>
                  <a:pt x="16578" y="11364"/>
                </a:moveTo>
                <a:cubicBezTo>
                  <a:pt x="15938" y="12186"/>
                  <a:pt x="15532" y="13155"/>
                  <a:pt x="15402" y="14175"/>
                </a:cubicBezTo>
                <a:cubicBezTo>
                  <a:pt x="15929" y="14396"/>
                  <a:pt x="16170" y="14986"/>
                  <a:pt x="15941" y="15494"/>
                </a:cubicBezTo>
                <a:cubicBezTo>
                  <a:pt x="15825" y="15749"/>
                  <a:pt x="15605" y="15947"/>
                  <a:pt x="15332" y="16039"/>
                </a:cubicBezTo>
                <a:lnTo>
                  <a:pt x="15332" y="18427"/>
                </a:lnTo>
                <a:cubicBezTo>
                  <a:pt x="15335" y="19257"/>
                  <a:pt x="14810" y="20005"/>
                  <a:pt x="14008" y="20311"/>
                </a:cubicBezTo>
                <a:lnTo>
                  <a:pt x="11192" y="21396"/>
                </a:lnTo>
                <a:cubicBezTo>
                  <a:pt x="10943" y="21492"/>
                  <a:pt x="10665" y="21492"/>
                  <a:pt x="10416" y="21396"/>
                </a:cubicBezTo>
                <a:lnTo>
                  <a:pt x="7595" y="20311"/>
                </a:lnTo>
                <a:cubicBezTo>
                  <a:pt x="6793" y="20005"/>
                  <a:pt x="6268" y="19257"/>
                  <a:pt x="6271" y="18427"/>
                </a:cubicBezTo>
                <a:lnTo>
                  <a:pt x="6271" y="16039"/>
                </a:lnTo>
                <a:cubicBezTo>
                  <a:pt x="5728" y="15856"/>
                  <a:pt x="5442" y="15284"/>
                  <a:pt x="5632" y="14762"/>
                </a:cubicBezTo>
                <a:cubicBezTo>
                  <a:pt x="5728" y="14500"/>
                  <a:pt x="5932" y="14287"/>
                  <a:pt x="6196" y="14175"/>
                </a:cubicBezTo>
                <a:cubicBezTo>
                  <a:pt x="6062" y="13153"/>
                  <a:pt x="5654" y="12182"/>
                  <a:pt x="5012" y="11358"/>
                </a:cubicBezTo>
                <a:cubicBezTo>
                  <a:pt x="4003" y="10113"/>
                  <a:pt x="3463" y="8576"/>
                  <a:pt x="3479" y="6997"/>
                </a:cubicBezTo>
                <a:cubicBezTo>
                  <a:pt x="3535" y="3213"/>
                  <a:pt x="6663" y="137"/>
                  <a:pt x="10591" y="3"/>
                </a:cubicBezTo>
                <a:cubicBezTo>
                  <a:pt x="14630" y="-108"/>
                  <a:pt x="17998" y="2954"/>
                  <a:pt x="18113" y="6843"/>
                </a:cubicBezTo>
                <a:cubicBezTo>
                  <a:pt x="18115" y="6910"/>
                  <a:pt x="18116" y="6977"/>
                  <a:pt x="18116" y="7044"/>
                </a:cubicBezTo>
                <a:cubicBezTo>
                  <a:pt x="18121" y="8609"/>
                  <a:pt x="17579" y="10131"/>
                  <a:pt x="16578" y="11364"/>
                </a:cubicBezTo>
                <a:close/>
                <a:moveTo>
                  <a:pt x="13228" y="18443"/>
                </a:moveTo>
                <a:lnTo>
                  <a:pt x="13239" y="16101"/>
                </a:lnTo>
                <a:lnTo>
                  <a:pt x="8361" y="16101"/>
                </a:lnTo>
                <a:lnTo>
                  <a:pt x="8361" y="18427"/>
                </a:lnTo>
                <a:lnTo>
                  <a:pt x="10800" y="19377"/>
                </a:lnTo>
                <a:close/>
                <a:moveTo>
                  <a:pt x="16026" y="7044"/>
                </a:moveTo>
                <a:cubicBezTo>
                  <a:pt x="16026" y="4265"/>
                  <a:pt x="13686" y="2012"/>
                  <a:pt x="10800" y="2012"/>
                </a:cubicBezTo>
                <a:lnTo>
                  <a:pt x="10650" y="2012"/>
                </a:lnTo>
                <a:cubicBezTo>
                  <a:pt x="7847" y="2110"/>
                  <a:pt x="5615" y="4306"/>
                  <a:pt x="5574" y="7006"/>
                </a:cubicBezTo>
                <a:cubicBezTo>
                  <a:pt x="5562" y="8134"/>
                  <a:pt x="5946" y="9232"/>
                  <a:pt x="6666" y="10122"/>
                </a:cubicBezTo>
                <a:cubicBezTo>
                  <a:pt x="7569" y="11279"/>
                  <a:pt x="8129" y="12649"/>
                  <a:pt x="8287" y="14088"/>
                </a:cubicBezTo>
                <a:lnTo>
                  <a:pt x="13308" y="14088"/>
                </a:lnTo>
                <a:cubicBezTo>
                  <a:pt x="13464" y="12652"/>
                  <a:pt x="14023" y="11283"/>
                  <a:pt x="14926" y="10130"/>
                </a:cubicBezTo>
                <a:cubicBezTo>
                  <a:pt x="15642" y="9249"/>
                  <a:pt x="16029" y="8162"/>
                  <a:pt x="16026" y="7044"/>
                </a:cubicBezTo>
                <a:close/>
                <a:moveTo>
                  <a:pt x="9755" y="7044"/>
                </a:moveTo>
                <a:cubicBezTo>
                  <a:pt x="9755" y="6488"/>
                  <a:pt x="10223" y="6038"/>
                  <a:pt x="10800" y="6038"/>
                </a:cubicBezTo>
                <a:cubicBezTo>
                  <a:pt x="11377" y="6038"/>
                  <a:pt x="11845" y="5587"/>
                  <a:pt x="11845" y="5031"/>
                </a:cubicBezTo>
                <a:cubicBezTo>
                  <a:pt x="11845" y="4476"/>
                  <a:pt x="11377" y="4025"/>
                  <a:pt x="10800" y="4025"/>
                </a:cubicBezTo>
                <a:cubicBezTo>
                  <a:pt x="9069" y="4027"/>
                  <a:pt x="7666" y="5377"/>
                  <a:pt x="7665" y="7044"/>
                </a:cubicBezTo>
                <a:cubicBezTo>
                  <a:pt x="7665" y="7600"/>
                  <a:pt x="8132" y="8050"/>
                  <a:pt x="8710" y="8050"/>
                </a:cubicBezTo>
                <a:cubicBezTo>
                  <a:pt x="9287" y="8050"/>
                  <a:pt x="9755" y="7600"/>
                  <a:pt x="9755" y="7044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Text"/>
          <p:cNvSpPr txBox="1"/>
          <p:nvPr/>
        </p:nvSpPr>
        <p:spPr>
          <a:xfrm>
            <a:off x="736784" y="10931565"/>
            <a:ext cx="1536461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defTabSz="457200">
              <a:lnSpc>
                <a:spcPct val="120000"/>
              </a:lnSpc>
              <a:defRPr sz="2200" b="0">
                <a:solidFill>
                  <a:srgbClr val="7F81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ru-RU" sz="2800" b="1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Важно:</a:t>
            </a:r>
            <a:endParaRPr lang="ru-RU" sz="2800" b="1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9" name="Shape"/>
          <p:cNvSpPr/>
          <p:nvPr/>
        </p:nvSpPr>
        <p:spPr>
          <a:xfrm rot="5400000">
            <a:off x="4695774" y="3990295"/>
            <a:ext cx="1188000" cy="43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46A5CB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0" name="Shape"/>
          <p:cNvSpPr/>
          <p:nvPr/>
        </p:nvSpPr>
        <p:spPr>
          <a:xfrm>
            <a:off x="5198559" y="4912504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46A5CB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6" name="Shape"/>
          <p:cNvSpPr/>
          <p:nvPr/>
        </p:nvSpPr>
        <p:spPr>
          <a:xfrm rot="5400000">
            <a:off x="17859324" y="3990295"/>
            <a:ext cx="1188000" cy="43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46A5CB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7" name="Shape"/>
          <p:cNvSpPr/>
          <p:nvPr/>
        </p:nvSpPr>
        <p:spPr>
          <a:xfrm>
            <a:off x="18362109" y="4912504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46A5CB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7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93" y="4382927"/>
            <a:ext cx="16499603" cy="88594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9830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29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04328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Совместимость информации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7904464" y="2074810"/>
            <a:ext cx="10231136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Отображение в программном комплексе</a:t>
            </a:r>
          </a:p>
        </p:txBody>
      </p:sp>
      <p:grpSp>
        <p:nvGrpSpPr>
          <p:cNvPr id="10" name="Группа 9"/>
          <p:cNvGrpSpPr/>
          <p:nvPr/>
        </p:nvGrpSpPr>
        <p:grpSpPr>
          <a:xfrm flipH="1">
            <a:off x="3954293" y="3319753"/>
            <a:ext cx="16499060" cy="1836008"/>
            <a:chOff x="2013090" y="11608588"/>
            <a:chExt cx="8755846" cy="2374115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Shape"/>
            <p:cNvSpPr/>
            <p:nvPr/>
          </p:nvSpPr>
          <p:spPr>
            <a:xfrm>
              <a:off x="2014443" y="11608588"/>
              <a:ext cx="8754493" cy="137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2" name="Triangle"/>
            <p:cNvSpPr/>
            <p:nvPr/>
          </p:nvSpPr>
          <p:spPr>
            <a:xfrm rot="5400000">
              <a:off x="2013089" y="12712703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ru-RU" smtClean="0"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3954293" y="9441450"/>
            <a:ext cx="7138881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0" dirty="0" smtClean="0">
                <a:solidFill>
                  <a:srgbClr val="FF0000"/>
                </a:solidFill>
                <a:latin typeface="Montserrat Bold"/>
                <a:ea typeface="Montserrat Bold"/>
                <a:cs typeface="Montserrat Bold"/>
              </a:rPr>
              <a:t>Не верно указан класс</a:t>
            </a:r>
            <a:endParaRPr lang="ru-RU" sz="3200" b="0" dirty="0">
              <a:solidFill>
                <a:srgbClr val="FF0000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3802573" y="10535620"/>
            <a:ext cx="7138881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0" dirty="0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Корректно отнести к </a:t>
            </a:r>
            <a:r>
              <a:rPr lang="en-US" sz="3200" b="0" dirty="0" err="1" smtClean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</a:rPr>
              <a:t>IfcSlab</a:t>
            </a:r>
            <a:endParaRPr lang="ru-RU" sz="3200" b="0" dirty="0">
              <a:solidFill>
                <a:schemeClr val="tx1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4539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300847" y="632847"/>
            <a:ext cx="1782305" cy="24384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bg1"/>
                </a:solidFill>
                <a:latin typeface="Montserrat Bold"/>
              </a:rPr>
              <a:t>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6" b="29215"/>
          <a:stretch/>
        </p:blipFill>
        <p:spPr>
          <a:xfrm>
            <a:off x="-2" y="8661"/>
            <a:ext cx="24384000" cy="27051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49444" y="538931"/>
            <a:ext cx="2028510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Изменения в законодательстве в сфере информационного </a:t>
            </a:r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моделирования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472385" y="3703963"/>
            <a:ext cx="16945090" cy="9764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34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Постановление Правительства Российской Федерации № 614 от 17.05.2024</a:t>
            </a: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456978" y="4996902"/>
            <a:ext cx="16945090" cy="11387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34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Приказ Минстроя России № 55/</a:t>
            </a:r>
            <a:r>
              <a:rPr lang="ru-RU" sz="3400" b="0" dirty="0" err="1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</a:t>
            </a:r>
            <a:r>
              <a:rPr lang="ru-RU" sz="34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от 30.01.2024</a:t>
            </a: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472385" y="6457299"/>
            <a:ext cx="16945090" cy="11387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34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Приказ </a:t>
            </a:r>
            <a:r>
              <a:rPr lang="ru-RU" sz="3400" b="0" dirty="0" err="1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Росстандарта</a:t>
            </a:r>
            <a:r>
              <a:rPr lang="ru-RU" sz="34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№ 1-пнст от 10.01.2024</a:t>
            </a:r>
          </a:p>
        </p:txBody>
      </p:sp>
      <p:pic>
        <p:nvPicPr>
          <p:cNvPr id="35" name="Picture 2" descr="Зеленая галочка без фона в пнг (png) формате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6" y="3541496"/>
            <a:ext cx="131836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1456978" y="8105404"/>
            <a:ext cx="16945090" cy="11387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34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Проект приказа Минстроя России «Об утверждении состава ЦИМ»</a:t>
            </a: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456978" y="9734856"/>
            <a:ext cx="16945090" cy="11387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34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Проект приказа Минстроя России «Об утверждении формы задания на ЦИМ»</a:t>
            </a: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0" y="7951813"/>
            <a:ext cx="1118458" cy="1491277"/>
          </a:xfrm>
          <a:prstGeom prst="rect">
            <a:avLst/>
          </a:prstGeom>
        </p:spPr>
      </p:pic>
      <p:pic>
        <p:nvPicPr>
          <p:cNvPr id="24" name="Picture 2" descr="Зеленая галочка без фона в пнг (png) формате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9" y="5120629"/>
            <a:ext cx="131836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Зеленая галочка без фона в пнг (png) формате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6" y="6533867"/>
            <a:ext cx="131836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0" y="9622545"/>
            <a:ext cx="1118458" cy="1491277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8224953" y="3948041"/>
            <a:ext cx="5581650" cy="6620690"/>
          </a:xfrm>
          <a:prstGeom prst="roundRect">
            <a:avLst>
              <a:gd name="adj" fmla="val 2674"/>
            </a:avLst>
          </a:prstGeom>
          <a:solidFill>
            <a:srgbClr val="46A5C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718" y="4356195"/>
            <a:ext cx="4852120" cy="4818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8423934" y="9582617"/>
            <a:ext cx="51836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smtClean="0">
                <a:solidFill>
                  <a:schemeClr val="bg1"/>
                </a:solidFill>
                <a:latin typeface="Montserrat Bold"/>
              </a:rPr>
              <a:t>Требования к ЦИМ</a:t>
            </a:r>
            <a:endParaRPr kumimoji="0" lang="ru-RU" sz="36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9093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6446785" y="4643039"/>
            <a:ext cx="5580000" cy="885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41424" y="4643509"/>
            <a:ext cx="5256000" cy="885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9830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30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04328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Совместимость информации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512552" y="2381211"/>
            <a:ext cx="8038317" cy="820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Графическая часть раздела «АР»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5198513" y="2397145"/>
            <a:ext cx="8038800" cy="820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Графическая часть раздела «ВК»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24" y="4795910"/>
            <a:ext cx="4953000" cy="85629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385" y="4795440"/>
            <a:ext cx="5294072" cy="8594932"/>
          </a:xfrm>
          <a:prstGeom prst="rect">
            <a:avLst/>
          </a:prstGeom>
        </p:spPr>
      </p:pic>
      <p:sp>
        <p:nvSpPr>
          <p:cNvPr id="18" name="Стрелка вниз 17"/>
          <p:cNvSpPr/>
          <p:nvPr/>
        </p:nvSpPr>
        <p:spPr>
          <a:xfrm>
            <a:off x="3679202" y="3391737"/>
            <a:ext cx="1400216" cy="1175571"/>
          </a:xfrm>
          <a:prstGeom prst="downArrow">
            <a:avLst/>
          </a:prstGeom>
          <a:solidFill>
            <a:srgbClr val="820000">
              <a:alpha val="7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sym typeface="Helvetica Neue Medium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2388" y="6972300"/>
            <a:ext cx="2556000" cy="1752600"/>
          </a:xfrm>
          <a:prstGeom prst="rect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7797888" y="6675670"/>
            <a:ext cx="2556000" cy="1752600"/>
          </a:xfrm>
          <a:prstGeom prst="rect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18375780" y="3391737"/>
            <a:ext cx="1400216" cy="1175571"/>
          </a:xfrm>
          <a:prstGeom prst="downArrow">
            <a:avLst/>
          </a:prstGeom>
          <a:solidFill>
            <a:srgbClr val="820000">
              <a:alpha val="7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>
              <a:solidFill>
                <a:schemeClr val="bg1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660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2804174" y="6637643"/>
            <a:ext cx="10836000" cy="5832000"/>
          </a:xfrm>
          <a:prstGeom prst="rect">
            <a:avLst/>
          </a:prstGeom>
          <a:solidFill>
            <a:srgbClr val="46A5C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676" y="6637643"/>
            <a:ext cx="12254598" cy="5951994"/>
          </a:xfrm>
          <a:prstGeom prst="rect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8601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31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04328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Совместимость информации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26" y="6790044"/>
            <a:ext cx="12254598" cy="595199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011" y="6790044"/>
            <a:ext cx="10877235" cy="576261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2625697" y="3774840"/>
            <a:ext cx="7138881" cy="8206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Графическая часть проекта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4183382" y="3774840"/>
            <a:ext cx="8392639" cy="820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Цифровая информационная модель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4880980" y="2096806"/>
            <a:ext cx="16435970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Проверка цифровой информационной модели на совместимость</a:t>
            </a:r>
          </a:p>
        </p:txBody>
      </p:sp>
      <p:sp>
        <p:nvSpPr>
          <p:cNvPr id="21" name="Shape"/>
          <p:cNvSpPr/>
          <p:nvPr/>
        </p:nvSpPr>
        <p:spPr>
          <a:xfrm rot="5400000">
            <a:off x="5457774" y="5309262"/>
            <a:ext cx="1188000" cy="43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842425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2" name="Shape"/>
          <p:cNvSpPr/>
          <p:nvPr/>
        </p:nvSpPr>
        <p:spPr>
          <a:xfrm>
            <a:off x="5960559" y="6231471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84242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4" name="Shape"/>
          <p:cNvSpPr/>
          <p:nvPr/>
        </p:nvSpPr>
        <p:spPr>
          <a:xfrm rot="5400000">
            <a:off x="17785701" y="5347245"/>
            <a:ext cx="1188000" cy="43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46A5CB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5" name="Shape"/>
          <p:cNvSpPr/>
          <p:nvPr/>
        </p:nvSpPr>
        <p:spPr>
          <a:xfrm>
            <a:off x="18288486" y="6269454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46A5CB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8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9830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32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04328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Совместимость информации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4" y="4138758"/>
            <a:ext cx="6932551" cy="8892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823" y="4138757"/>
            <a:ext cx="6860716" cy="8892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563" y="4138758"/>
            <a:ext cx="6889726" cy="8892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4880980" y="2096806"/>
            <a:ext cx="16435970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Проверка цифровой информационной модели на совместимость</a:t>
            </a:r>
          </a:p>
        </p:txBody>
      </p:sp>
    </p:spTree>
    <p:extLst>
      <p:ext uri="{BB962C8B-B14F-4D97-AF65-F5344CB8AC3E}">
        <p14:creationId xmlns:p14="http://schemas.microsoft.com/office/powerpoint/2010/main" val="11824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9830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33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04328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Совместимость информации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57" y="4138757"/>
            <a:ext cx="6864793" cy="8892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210" y="4138757"/>
            <a:ext cx="6814841" cy="8892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710" y="4167333"/>
            <a:ext cx="6825596" cy="8892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4880980" y="2096806"/>
            <a:ext cx="16435970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Проверка цифровой информационной модели на совместимость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168" y="4138758"/>
            <a:ext cx="6889726" cy="88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0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9830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34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04328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Совместимость информации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5550601" y="2099874"/>
            <a:ext cx="14283319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Результат проверки цифровой информационной модели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2" y="5117501"/>
            <a:ext cx="11888081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901" y="5113331"/>
            <a:ext cx="12011982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2034697" y="11832119"/>
            <a:ext cx="1859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Применение </a:t>
            </a:r>
            <a:r>
              <a:rPr lang="ru-RU" sz="3200" b="0" dirty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ТИМ позволяет свести к минимуму ошибки при калькуляции </a:t>
            </a:r>
            <a:r>
              <a:rPr lang="ru-RU" sz="32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объемов </a:t>
            </a:r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работ</a:t>
            </a:r>
            <a:endParaRPr lang="ru-RU" sz="32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5" name="Rounded Rectangle"/>
          <p:cNvSpPr/>
          <p:nvPr/>
        </p:nvSpPr>
        <p:spPr>
          <a:xfrm>
            <a:off x="727480" y="11483597"/>
            <a:ext cx="1270001" cy="1270002"/>
          </a:xfrm>
          <a:prstGeom prst="roundRect">
            <a:avLst>
              <a:gd name="adj" fmla="val 30239"/>
            </a:avLst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6" name="Graphic 192"/>
          <p:cNvSpPr/>
          <p:nvPr/>
        </p:nvSpPr>
        <p:spPr>
          <a:xfrm>
            <a:off x="1096578" y="11842576"/>
            <a:ext cx="531807" cy="54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2090" y="7044"/>
                </a:moveTo>
                <a:cubicBezTo>
                  <a:pt x="2090" y="7600"/>
                  <a:pt x="1622" y="8050"/>
                  <a:pt x="1045" y="8050"/>
                </a:cubicBezTo>
                <a:cubicBezTo>
                  <a:pt x="468" y="8050"/>
                  <a:pt x="0" y="7600"/>
                  <a:pt x="0" y="7044"/>
                </a:cubicBezTo>
                <a:cubicBezTo>
                  <a:pt x="0" y="6488"/>
                  <a:pt x="468" y="6038"/>
                  <a:pt x="1045" y="6038"/>
                </a:cubicBezTo>
                <a:cubicBezTo>
                  <a:pt x="1622" y="6038"/>
                  <a:pt x="2090" y="6488"/>
                  <a:pt x="2090" y="7044"/>
                </a:cubicBezTo>
                <a:close/>
                <a:moveTo>
                  <a:pt x="1742" y="671"/>
                </a:moveTo>
                <a:cubicBezTo>
                  <a:pt x="1165" y="671"/>
                  <a:pt x="697" y="1121"/>
                  <a:pt x="697" y="1677"/>
                </a:cubicBezTo>
                <a:cubicBezTo>
                  <a:pt x="697" y="2233"/>
                  <a:pt x="1165" y="2683"/>
                  <a:pt x="1742" y="2683"/>
                </a:cubicBezTo>
                <a:cubicBezTo>
                  <a:pt x="2319" y="2683"/>
                  <a:pt x="2787" y="2233"/>
                  <a:pt x="2787" y="1677"/>
                </a:cubicBezTo>
                <a:cubicBezTo>
                  <a:pt x="2787" y="1121"/>
                  <a:pt x="2319" y="671"/>
                  <a:pt x="1742" y="671"/>
                </a:cubicBezTo>
                <a:close/>
                <a:moveTo>
                  <a:pt x="1742" y="11405"/>
                </a:moveTo>
                <a:cubicBezTo>
                  <a:pt x="1165" y="11405"/>
                  <a:pt x="697" y="11855"/>
                  <a:pt x="697" y="12411"/>
                </a:cubicBezTo>
                <a:cubicBezTo>
                  <a:pt x="697" y="12967"/>
                  <a:pt x="1165" y="13417"/>
                  <a:pt x="1742" y="13417"/>
                </a:cubicBezTo>
                <a:cubicBezTo>
                  <a:pt x="2319" y="13417"/>
                  <a:pt x="2787" y="12967"/>
                  <a:pt x="2787" y="12411"/>
                </a:cubicBezTo>
                <a:cubicBezTo>
                  <a:pt x="2787" y="11855"/>
                  <a:pt x="2319" y="11405"/>
                  <a:pt x="1742" y="11405"/>
                </a:cubicBezTo>
                <a:close/>
                <a:moveTo>
                  <a:pt x="19858" y="671"/>
                </a:moveTo>
                <a:cubicBezTo>
                  <a:pt x="19281" y="671"/>
                  <a:pt x="18813" y="1121"/>
                  <a:pt x="18813" y="1677"/>
                </a:cubicBezTo>
                <a:cubicBezTo>
                  <a:pt x="18813" y="2233"/>
                  <a:pt x="19281" y="2683"/>
                  <a:pt x="19858" y="2683"/>
                </a:cubicBezTo>
                <a:cubicBezTo>
                  <a:pt x="20435" y="2683"/>
                  <a:pt x="20903" y="2233"/>
                  <a:pt x="20903" y="1677"/>
                </a:cubicBezTo>
                <a:cubicBezTo>
                  <a:pt x="20903" y="1121"/>
                  <a:pt x="20435" y="671"/>
                  <a:pt x="19858" y="671"/>
                </a:cubicBezTo>
                <a:close/>
                <a:moveTo>
                  <a:pt x="19858" y="11405"/>
                </a:moveTo>
                <a:cubicBezTo>
                  <a:pt x="19281" y="11405"/>
                  <a:pt x="18813" y="11855"/>
                  <a:pt x="18813" y="12411"/>
                </a:cubicBezTo>
                <a:cubicBezTo>
                  <a:pt x="18813" y="12967"/>
                  <a:pt x="19281" y="13417"/>
                  <a:pt x="19858" y="13417"/>
                </a:cubicBezTo>
                <a:cubicBezTo>
                  <a:pt x="20435" y="13417"/>
                  <a:pt x="20903" y="12967"/>
                  <a:pt x="20903" y="12411"/>
                </a:cubicBezTo>
                <a:cubicBezTo>
                  <a:pt x="20903" y="11855"/>
                  <a:pt x="20435" y="11405"/>
                  <a:pt x="19858" y="11405"/>
                </a:cubicBezTo>
                <a:close/>
                <a:moveTo>
                  <a:pt x="20555" y="6038"/>
                </a:moveTo>
                <a:cubicBezTo>
                  <a:pt x="19978" y="6038"/>
                  <a:pt x="19510" y="6488"/>
                  <a:pt x="19510" y="7044"/>
                </a:cubicBezTo>
                <a:cubicBezTo>
                  <a:pt x="19510" y="7600"/>
                  <a:pt x="19978" y="8050"/>
                  <a:pt x="20555" y="8050"/>
                </a:cubicBezTo>
                <a:cubicBezTo>
                  <a:pt x="21132" y="8050"/>
                  <a:pt x="21600" y="7600"/>
                  <a:pt x="21600" y="7044"/>
                </a:cubicBezTo>
                <a:cubicBezTo>
                  <a:pt x="21600" y="6488"/>
                  <a:pt x="21132" y="6038"/>
                  <a:pt x="20555" y="6038"/>
                </a:cubicBezTo>
                <a:close/>
                <a:moveTo>
                  <a:pt x="16578" y="11364"/>
                </a:moveTo>
                <a:cubicBezTo>
                  <a:pt x="15938" y="12186"/>
                  <a:pt x="15532" y="13155"/>
                  <a:pt x="15402" y="14175"/>
                </a:cubicBezTo>
                <a:cubicBezTo>
                  <a:pt x="15929" y="14396"/>
                  <a:pt x="16170" y="14986"/>
                  <a:pt x="15941" y="15494"/>
                </a:cubicBezTo>
                <a:cubicBezTo>
                  <a:pt x="15825" y="15749"/>
                  <a:pt x="15605" y="15947"/>
                  <a:pt x="15332" y="16039"/>
                </a:cubicBezTo>
                <a:lnTo>
                  <a:pt x="15332" y="18427"/>
                </a:lnTo>
                <a:cubicBezTo>
                  <a:pt x="15335" y="19257"/>
                  <a:pt x="14810" y="20005"/>
                  <a:pt x="14008" y="20311"/>
                </a:cubicBezTo>
                <a:lnTo>
                  <a:pt x="11192" y="21396"/>
                </a:lnTo>
                <a:cubicBezTo>
                  <a:pt x="10943" y="21492"/>
                  <a:pt x="10665" y="21492"/>
                  <a:pt x="10416" y="21396"/>
                </a:cubicBezTo>
                <a:lnTo>
                  <a:pt x="7595" y="20311"/>
                </a:lnTo>
                <a:cubicBezTo>
                  <a:pt x="6793" y="20005"/>
                  <a:pt x="6268" y="19257"/>
                  <a:pt x="6271" y="18427"/>
                </a:cubicBezTo>
                <a:lnTo>
                  <a:pt x="6271" y="16039"/>
                </a:lnTo>
                <a:cubicBezTo>
                  <a:pt x="5728" y="15856"/>
                  <a:pt x="5442" y="15284"/>
                  <a:pt x="5632" y="14762"/>
                </a:cubicBezTo>
                <a:cubicBezTo>
                  <a:pt x="5728" y="14500"/>
                  <a:pt x="5932" y="14287"/>
                  <a:pt x="6196" y="14175"/>
                </a:cubicBezTo>
                <a:cubicBezTo>
                  <a:pt x="6062" y="13153"/>
                  <a:pt x="5654" y="12182"/>
                  <a:pt x="5012" y="11358"/>
                </a:cubicBezTo>
                <a:cubicBezTo>
                  <a:pt x="4003" y="10113"/>
                  <a:pt x="3463" y="8576"/>
                  <a:pt x="3479" y="6997"/>
                </a:cubicBezTo>
                <a:cubicBezTo>
                  <a:pt x="3535" y="3213"/>
                  <a:pt x="6663" y="137"/>
                  <a:pt x="10591" y="3"/>
                </a:cubicBezTo>
                <a:cubicBezTo>
                  <a:pt x="14630" y="-108"/>
                  <a:pt x="17998" y="2954"/>
                  <a:pt x="18113" y="6843"/>
                </a:cubicBezTo>
                <a:cubicBezTo>
                  <a:pt x="18115" y="6910"/>
                  <a:pt x="18116" y="6977"/>
                  <a:pt x="18116" y="7044"/>
                </a:cubicBezTo>
                <a:cubicBezTo>
                  <a:pt x="18121" y="8609"/>
                  <a:pt x="17579" y="10131"/>
                  <a:pt x="16578" y="11364"/>
                </a:cubicBezTo>
                <a:close/>
                <a:moveTo>
                  <a:pt x="13228" y="18443"/>
                </a:moveTo>
                <a:lnTo>
                  <a:pt x="13239" y="16101"/>
                </a:lnTo>
                <a:lnTo>
                  <a:pt x="8361" y="16101"/>
                </a:lnTo>
                <a:lnTo>
                  <a:pt x="8361" y="18427"/>
                </a:lnTo>
                <a:lnTo>
                  <a:pt x="10800" y="19377"/>
                </a:lnTo>
                <a:close/>
                <a:moveTo>
                  <a:pt x="16026" y="7044"/>
                </a:moveTo>
                <a:cubicBezTo>
                  <a:pt x="16026" y="4265"/>
                  <a:pt x="13686" y="2012"/>
                  <a:pt x="10800" y="2012"/>
                </a:cubicBezTo>
                <a:lnTo>
                  <a:pt x="10650" y="2012"/>
                </a:lnTo>
                <a:cubicBezTo>
                  <a:pt x="7847" y="2110"/>
                  <a:pt x="5615" y="4306"/>
                  <a:pt x="5574" y="7006"/>
                </a:cubicBezTo>
                <a:cubicBezTo>
                  <a:pt x="5562" y="8134"/>
                  <a:pt x="5946" y="9232"/>
                  <a:pt x="6666" y="10122"/>
                </a:cubicBezTo>
                <a:cubicBezTo>
                  <a:pt x="7569" y="11279"/>
                  <a:pt x="8129" y="12649"/>
                  <a:pt x="8287" y="14088"/>
                </a:cubicBezTo>
                <a:lnTo>
                  <a:pt x="13308" y="14088"/>
                </a:lnTo>
                <a:cubicBezTo>
                  <a:pt x="13464" y="12652"/>
                  <a:pt x="14023" y="11283"/>
                  <a:pt x="14926" y="10130"/>
                </a:cubicBezTo>
                <a:cubicBezTo>
                  <a:pt x="15642" y="9249"/>
                  <a:pt x="16029" y="8162"/>
                  <a:pt x="16026" y="7044"/>
                </a:cubicBezTo>
                <a:close/>
                <a:moveTo>
                  <a:pt x="9755" y="7044"/>
                </a:moveTo>
                <a:cubicBezTo>
                  <a:pt x="9755" y="6488"/>
                  <a:pt x="10223" y="6038"/>
                  <a:pt x="10800" y="6038"/>
                </a:cubicBezTo>
                <a:cubicBezTo>
                  <a:pt x="11377" y="6038"/>
                  <a:pt x="11845" y="5587"/>
                  <a:pt x="11845" y="5031"/>
                </a:cubicBezTo>
                <a:cubicBezTo>
                  <a:pt x="11845" y="4476"/>
                  <a:pt x="11377" y="4025"/>
                  <a:pt x="10800" y="4025"/>
                </a:cubicBezTo>
                <a:cubicBezTo>
                  <a:pt x="9069" y="4027"/>
                  <a:pt x="7666" y="5377"/>
                  <a:pt x="7665" y="7044"/>
                </a:cubicBezTo>
                <a:cubicBezTo>
                  <a:pt x="7665" y="7600"/>
                  <a:pt x="8132" y="8050"/>
                  <a:pt x="8710" y="8050"/>
                </a:cubicBezTo>
                <a:cubicBezTo>
                  <a:pt x="9287" y="8050"/>
                  <a:pt x="9755" y="7600"/>
                  <a:pt x="9755" y="7044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Text"/>
          <p:cNvSpPr txBox="1"/>
          <p:nvPr/>
        </p:nvSpPr>
        <p:spPr>
          <a:xfrm>
            <a:off x="736784" y="10931565"/>
            <a:ext cx="1536461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defTabSz="457200">
              <a:lnSpc>
                <a:spcPct val="120000"/>
              </a:lnSpc>
              <a:defRPr sz="2200" b="0">
                <a:solidFill>
                  <a:srgbClr val="7F81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ru-RU" sz="2800" b="1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Важно:</a:t>
            </a:r>
            <a:endParaRPr lang="ru-RU" sz="2800" b="1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2105703" y="3677872"/>
            <a:ext cx="8038317" cy="820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Первоначальная версия проекта</a:t>
            </a: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4107492" y="3674033"/>
            <a:ext cx="8038800" cy="820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Финальная версия проекта</a:t>
            </a: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2011753" y="5037131"/>
            <a:ext cx="57150" cy="5894434"/>
          </a:xfrm>
          <a:prstGeom prst="line">
            <a:avLst/>
          </a:prstGeom>
          <a:noFill/>
          <a:ln w="76200" cap="flat">
            <a:solidFill>
              <a:srgbClr val="84242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6793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531169"/>
            <a:ext cx="1006577" cy="1463993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Montserrat Bold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8601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35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04328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Совместимость информации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7881" r="13" b="482"/>
          <a:stretch/>
        </p:blipFill>
        <p:spPr>
          <a:xfrm>
            <a:off x="5393240" y="3996769"/>
            <a:ext cx="13597520" cy="85344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4474276" y="2072395"/>
            <a:ext cx="16435970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Проверка цифровой информационной модели на совместимость</a:t>
            </a:r>
          </a:p>
        </p:txBody>
      </p:sp>
    </p:spTree>
    <p:extLst>
      <p:ext uri="{BB962C8B-B14F-4D97-AF65-F5344CB8AC3E}">
        <p14:creationId xmlns:p14="http://schemas.microsoft.com/office/powerpoint/2010/main" val="104228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80118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36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04328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Совместимость информации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8"/>
          <a:stretch/>
        </p:blipFill>
        <p:spPr>
          <a:xfrm>
            <a:off x="13572862" y="6102193"/>
            <a:ext cx="10320139" cy="68327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57" y="6102193"/>
            <a:ext cx="11861456" cy="6870162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5550601" y="2080824"/>
            <a:ext cx="14283319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Результат проверки цифровой информационной модели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2480508" y="3512006"/>
            <a:ext cx="8038317" cy="820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Первоначальная версия </a:t>
            </a:r>
            <a:r>
              <a:rPr lang="ru-RU" sz="3600" b="0" smtClean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ЦИМ</a:t>
            </a: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4691558" y="3509760"/>
            <a:ext cx="8038317" cy="820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Финальная версия ЦИМ</a:t>
            </a: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4" name="Shape"/>
          <p:cNvSpPr/>
          <p:nvPr/>
        </p:nvSpPr>
        <p:spPr>
          <a:xfrm rot="5400000">
            <a:off x="5908211" y="4877864"/>
            <a:ext cx="1188000" cy="43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842425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5" name="Shape"/>
          <p:cNvSpPr/>
          <p:nvPr/>
        </p:nvSpPr>
        <p:spPr>
          <a:xfrm>
            <a:off x="6410996" y="5800073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84242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Shape"/>
          <p:cNvSpPr/>
          <p:nvPr/>
        </p:nvSpPr>
        <p:spPr>
          <a:xfrm rot="5400000">
            <a:off x="18119261" y="4877864"/>
            <a:ext cx="1188000" cy="43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46A5CB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8" name="Shape"/>
          <p:cNvSpPr/>
          <p:nvPr/>
        </p:nvSpPr>
        <p:spPr>
          <a:xfrm>
            <a:off x="18622046" y="5800073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46A5CB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554450" y="6345247"/>
            <a:ext cx="7010400" cy="6113453"/>
          </a:xfrm>
          <a:prstGeom prst="rect">
            <a:avLst/>
          </a:prstGeom>
          <a:solidFill>
            <a:srgbClr val="5189A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13424" y="7637618"/>
            <a:ext cx="8568000" cy="5868000"/>
          </a:xfrm>
          <a:prstGeom prst="rect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4294" y="7952007"/>
            <a:ext cx="6768000" cy="4752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9830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37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04328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Совместимость информации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5580454" y="2077823"/>
            <a:ext cx="15453233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Проверка цифровой информационной модели на коллизии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269617" y="5234236"/>
            <a:ext cx="6732000" cy="8206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Отсутствие элемента «Дверь»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7526599" y="4413562"/>
            <a:ext cx="8244000" cy="8206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Непроектное пересечение элементов</a:t>
            </a:r>
          </a:p>
        </p:txBody>
      </p:sp>
      <p:pic>
        <p:nvPicPr>
          <p:cNvPr id="1026" name="Picture 2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149" y="6524479"/>
            <a:ext cx="7078631" cy="609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6296894" y="3587910"/>
            <a:ext cx="7848000" cy="8206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Непроектное положение элементов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4" y="8152661"/>
            <a:ext cx="6691246" cy="47490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r="3915" b="7545"/>
          <a:stretch/>
        </p:blipFill>
        <p:spPr>
          <a:xfrm>
            <a:off x="7573496" y="7484213"/>
            <a:ext cx="8553451" cy="5850787"/>
          </a:xfrm>
          <a:prstGeom prst="rect">
            <a:avLst/>
          </a:prstGeom>
        </p:spPr>
      </p:pic>
      <p:sp>
        <p:nvSpPr>
          <p:cNvPr id="17" name="Shape"/>
          <p:cNvSpPr/>
          <p:nvPr/>
        </p:nvSpPr>
        <p:spPr>
          <a:xfrm rot="5400000">
            <a:off x="3043252" y="6702355"/>
            <a:ext cx="1188000" cy="43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842425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8" name="Shape"/>
          <p:cNvSpPr/>
          <p:nvPr/>
        </p:nvSpPr>
        <p:spPr>
          <a:xfrm>
            <a:off x="3555160" y="7602984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84242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0" name="Shape"/>
          <p:cNvSpPr/>
          <p:nvPr/>
        </p:nvSpPr>
        <p:spPr>
          <a:xfrm rot="5400000">
            <a:off x="11081424" y="5864482"/>
            <a:ext cx="1188000" cy="43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842425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1" name="Shape"/>
          <p:cNvSpPr/>
          <p:nvPr/>
        </p:nvSpPr>
        <p:spPr>
          <a:xfrm>
            <a:off x="11584209" y="6786691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84242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4" name="Shape"/>
          <p:cNvSpPr/>
          <p:nvPr/>
        </p:nvSpPr>
        <p:spPr>
          <a:xfrm rot="5400000">
            <a:off x="19680009" y="4923869"/>
            <a:ext cx="1188000" cy="43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842425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5" name="Shape"/>
          <p:cNvSpPr/>
          <p:nvPr/>
        </p:nvSpPr>
        <p:spPr>
          <a:xfrm>
            <a:off x="20182794" y="5846078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84242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94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12692260" y="4093349"/>
            <a:ext cx="11202637" cy="6835084"/>
          </a:xfrm>
          <a:prstGeom prst="rect">
            <a:avLst/>
          </a:prstGeom>
          <a:solidFill>
            <a:srgbClr val="5189A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8150" y="3734415"/>
            <a:ext cx="11258550" cy="6835084"/>
          </a:xfrm>
          <a:prstGeom prst="rect">
            <a:avLst/>
          </a:prstGeom>
          <a:solidFill>
            <a:srgbClr val="5189A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98306" y="13145726"/>
            <a:ext cx="69798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38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04328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Информация об элементе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37" y="3959999"/>
            <a:ext cx="11204294" cy="6745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687" y="3959999"/>
            <a:ext cx="11156619" cy="674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6601867" y="2081598"/>
            <a:ext cx="13165181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Единообразие представление информации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2037700" y="11806758"/>
            <a:ext cx="1859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Необходимо </a:t>
            </a:r>
            <a:r>
              <a:rPr lang="ru-RU" sz="3200" b="0" dirty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обеспечивать единый подход к </a:t>
            </a:r>
            <a:r>
              <a:rPr lang="ru-RU" sz="32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атрибутивной </a:t>
            </a:r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информации</a:t>
            </a:r>
            <a:endParaRPr lang="ru-RU" sz="32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7" name="Rounded Rectangle"/>
          <p:cNvSpPr/>
          <p:nvPr/>
        </p:nvSpPr>
        <p:spPr>
          <a:xfrm>
            <a:off x="727480" y="11483597"/>
            <a:ext cx="1270001" cy="1270002"/>
          </a:xfrm>
          <a:prstGeom prst="roundRect">
            <a:avLst>
              <a:gd name="adj" fmla="val 30239"/>
            </a:avLst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1" name="Graphic 192"/>
          <p:cNvSpPr/>
          <p:nvPr/>
        </p:nvSpPr>
        <p:spPr>
          <a:xfrm>
            <a:off x="1096578" y="11842576"/>
            <a:ext cx="531807" cy="54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2090" y="7044"/>
                </a:moveTo>
                <a:cubicBezTo>
                  <a:pt x="2090" y="7600"/>
                  <a:pt x="1622" y="8050"/>
                  <a:pt x="1045" y="8050"/>
                </a:cubicBezTo>
                <a:cubicBezTo>
                  <a:pt x="468" y="8050"/>
                  <a:pt x="0" y="7600"/>
                  <a:pt x="0" y="7044"/>
                </a:cubicBezTo>
                <a:cubicBezTo>
                  <a:pt x="0" y="6488"/>
                  <a:pt x="468" y="6038"/>
                  <a:pt x="1045" y="6038"/>
                </a:cubicBezTo>
                <a:cubicBezTo>
                  <a:pt x="1622" y="6038"/>
                  <a:pt x="2090" y="6488"/>
                  <a:pt x="2090" y="7044"/>
                </a:cubicBezTo>
                <a:close/>
                <a:moveTo>
                  <a:pt x="1742" y="671"/>
                </a:moveTo>
                <a:cubicBezTo>
                  <a:pt x="1165" y="671"/>
                  <a:pt x="697" y="1121"/>
                  <a:pt x="697" y="1677"/>
                </a:cubicBezTo>
                <a:cubicBezTo>
                  <a:pt x="697" y="2233"/>
                  <a:pt x="1165" y="2683"/>
                  <a:pt x="1742" y="2683"/>
                </a:cubicBezTo>
                <a:cubicBezTo>
                  <a:pt x="2319" y="2683"/>
                  <a:pt x="2787" y="2233"/>
                  <a:pt x="2787" y="1677"/>
                </a:cubicBezTo>
                <a:cubicBezTo>
                  <a:pt x="2787" y="1121"/>
                  <a:pt x="2319" y="671"/>
                  <a:pt x="1742" y="671"/>
                </a:cubicBezTo>
                <a:close/>
                <a:moveTo>
                  <a:pt x="1742" y="11405"/>
                </a:moveTo>
                <a:cubicBezTo>
                  <a:pt x="1165" y="11405"/>
                  <a:pt x="697" y="11855"/>
                  <a:pt x="697" y="12411"/>
                </a:cubicBezTo>
                <a:cubicBezTo>
                  <a:pt x="697" y="12967"/>
                  <a:pt x="1165" y="13417"/>
                  <a:pt x="1742" y="13417"/>
                </a:cubicBezTo>
                <a:cubicBezTo>
                  <a:pt x="2319" y="13417"/>
                  <a:pt x="2787" y="12967"/>
                  <a:pt x="2787" y="12411"/>
                </a:cubicBezTo>
                <a:cubicBezTo>
                  <a:pt x="2787" y="11855"/>
                  <a:pt x="2319" y="11405"/>
                  <a:pt x="1742" y="11405"/>
                </a:cubicBezTo>
                <a:close/>
                <a:moveTo>
                  <a:pt x="19858" y="671"/>
                </a:moveTo>
                <a:cubicBezTo>
                  <a:pt x="19281" y="671"/>
                  <a:pt x="18813" y="1121"/>
                  <a:pt x="18813" y="1677"/>
                </a:cubicBezTo>
                <a:cubicBezTo>
                  <a:pt x="18813" y="2233"/>
                  <a:pt x="19281" y="2683"/>
                  <a:pt x="19858" y="2683"/>
                </a:cubicBezTo>
                <a:cubicBezTo>
                  <a:pt x="20435" y="2683"/>
                  <a:pt x="20903" y="2233"/>
                  <a:pt x="20903" y="1677"/>
                </a:cubicBezTo>
                <a:cubicBezTo>
                  <a:pt x="20903" y="1121"/>
                  <a:pt x="20435" y="671"/>
                  <a:pt x="19858" y="671"/>
                </a:cubicBezTo>
                <a:close/>
                <a:moveTo>
                  <a:pt x="19858" y="11405"/>
                </a:moveTo>
                <a:cubicBezTo>
                  <a:pt x="19281" y="11405"/>
                  <a:pt x="18813" y="11855"/>
                  <a:pt x="18813" y="12411"/>
                </a:cubicBezTo>
                <a:cubicBezTo>
                  <a:pt x="18813" y="12967"/>
                  <a:pt x="19281" y="13417"/>
                  <a:pt x="19858" y="13417"/>
                </a:cubicBezTo>
                <a:cubicBezTo>
                  <a:pt x="20435" y="13417"/>
                  <a:pt x="20903" y="12967"/>
                  <a:pt x="20903" y="12411"/>
                </a:cubicBezTo>
                <a:cubicBezTo>
                  <a:pt x="20903" y="11855"/>
                  <a:pt x="20435" y="11405"/>
                  <a:pt x="19858" y="11405"/>
                </a:cubicBezTo>
                <a:close/>
                <a:moveTo>
                  <a:pt x="20555" y="6038"/>
                </a:moveTo>
                <a:cubicBezTo>
                  <a:pt x="19978" y="6038"/>
                  <a:pt x="19510" y="6488"/>
                  <a:pt x="19510" y="7044"/>
                </a:cubicBezTo>
                <a:cubicBezTo>
                  <a:pt x="19510" y="7600"/>
                  <a:pt x="19978" y="8050"/>
                  <a:pt x="20555" y="8050"/>
                </a:cubicBezTo>
                <a:cubicBezTo>
                  <a:pt x="21132" y="8050"/>
                  <a:pt x="21600" y="7600"/>
                  <a:pt x="21600" y="7044"/>
                </a:cubicBezTo>
                <a:cubicBezTo>
                  <a:pt x="21600" y="6488"/>
                  <a:pt x="21132" y="6038"/>
                  <a:pt x="20555" y="6038"/>
                </a:cubicBezTo>
                <a:close/>
                <a:moveTo>
                  <a:pt x="16578" y="11364"/>
                </a:moveTo>
                <a:cubicBezTo>
                  <a:pt x="15938" y="12186"/>
                  <a:pt x="15532" y="13155"/>
                  <a:pt x="15402" y="14175"/>
                </a:cubicBezTo>
                <a:cubicBezTo>
                  <a:pt x="15929" y="14396"/>
                  <a:pt x="16170" y="14986"/>
                  <a:pt x="15941" y="15494"/>
                </a:cubicBezTo>
                <a:cubicBezTo>
                  <a:pt x="15825" y="15749"/>
                  <a:pt x="15605" y="15947"/>
                  <a:pt x="15332" y="16039"/>
                </a:cubicBezTo>
                <a:lnTo>
                  <a:pt x="15332" y="18427"/>
                </a:lnTo>
                <a:cubicBezTo>
                  <a:pt x="15335" y="19257"/>
                  <a:pt x="14810" y="20005"/>
                  <a:pt x="14008" y="20311"/>
                </a:cubicBezTo>
                <a:lnTo>
                  <a:pt x="11192" y="21396"/>
                </a:lnTo>
                <a:cubicBezTo>
                  <a:pt x="10943" y="21492"/>
                  <a:pt x="10665" y="21492"/>
                  <a:pt x="10416" y="21396"/>
                </a:cubicBezTo>
                <a:lnTo>
                  <a:pt x="7595" y="20311"/>
                </a:lnTo>
                <a:cubicBezTo>
                  <a:pt x="6793" y="20005"/>
                  <a:pt x="6268" y="19257"/>
                  <a:pt x="6271" y="18427"/>
                </a:cubicBezTo>
                <a:lnTo>
                  <a:pt x="6271" y="16039"/>
                </a:lnTo>
                <a:cubicBezTo>
                  <a:pt x="5728" y="15856"/>
                  <a:pt x="5442" y="15284"/>
                  <a:pt x="5632" y="14762"/>
                </a:cubicBezTo>
                <a:cubicBezTo>
                  <a:pt x="5728" y="14500"/>
                  <a:pt x="5932" y="14287"/>
                  <a:pt x="6196" y="14175"/>
                </a:cubicBezTo>
                <a:cubicBezTo>
                  <a:pt x="6062" y="13153"/>
                  <a:pt x="5654" y="12182"/>
                  <a:pt x="5012" y="11358"/>
                </a:cubicBezTo>
                <a:cubicBezTo>
                  <a:pt x="4003" y="10113"/>
                  <a:pt x="3463" y="8576"/>
                  <a:pt x="3479" y="6997"/>
                </a:cubicBezTo>
                <a:cubicBezTo>
                  <a:pt x="3535" y="3213"/>
                  <a:pt x="6663" y="137"/>
                  <a:pt x="10591" y="3"/>
                </a:cubicBezTo>
                <a:cubicBezTo>
                  <a:pt x="14630" y="-108"/>
                  <a:pt x="17998" y="2954"/>
                  <a:pt x="18113" y="6843"/>
                </a:cubicBezTo>
                <a:cubicBezTo>
                  <a:pt x="18115" y="6910"/>
                  <a:pt x="18116" y="6977"/>
                  <a:pt x="18116" y="7044"/>
                </a:cubicBezTo>
                <a:cubicBezTo>
                  <a:pt x="18121" y="8609"/>
                  <a:pt x="17579" y="10131"/>
                  <a:pt x="16578" y="11364"/>
                </a:cubicBezTo>
                <a:close/>
                <a:moveTo>
                  <a:pt x="13228" y="18443"/>
                </a:moveTo>
                <a:lnTo>
                  <a:pt x="13239" y="16101"/>
                </a:lnTo>
                <a:lnTo>
                  <a:pt x="8361" y="16101"/>
                </a:lnTo>
                <a:lnTo>
                  <a:pt x="8361" y="18427"/>
                </a:lnTo>
                <a:lnTo>
                  <a:pt x="10800" y="19377"/>
                </a:lnTo>
                <a:close/>
                <a:moveTo>
                  <a:pt x="16026" y="7044"/>
                </a:moveTo>
                <a:cubicBezTo>
                  <a:pt x="16026" y="4265"/>
                  <a:pt x="13686" y="2012"/>
                  <a:pt x="10800" y="2012"/>
                </a:cubicBezTo>
                <a:lnTo>
                  <a:pt x="10650" y="2012"/>
                </a:lnTo>
                <a:cubicBezTo>
                  <a:pt x="7847" y="2110"/>
                  <a:pt x="5615" y="4306"/>
                  <a:pt x="5574" y="7006"/>
                </a:cubicBezTo>
                <a:cubicBezTo>
                  <a:pt x="5562" y="8134"/>
                  <a:pt x="5946" y="9232"/>
                  <a:pt x="6666" y="10122"/>
                </a:cubicBezTo>
                <a:cubicBezTo>
                  <a:pt x="7569" y="11279"/>
                  <a:pt x="8129" y="12649"/>
                  <a:pt x="8287" y="14088"/>
                </a:cubicBezTo>
                <a:lnTo>
                  <a:pt x="13308" y="14088"/>
                </a:lnTo>
                <a:cubicBezTo>
                  <a:pt x="13464" y="12652"/>
                  <a:pt x="14023" y="11283"/>
                  <a:pt x="14926" y="10130"/>
                </a:cubicBezTo>
                <a:cubicBezTo>
                  <a:pt x="15642" y="9249"/>
                  <a:pt x="16029" y="8162"/>
                  <a:pt x="16026" y="7044"/>
                </a:cubicBezTo>
                <a:close/>
                <a:moveTo>
                  <a:pt x="9755" y="7044"/>
                </a:moveTo>
                <a:cubicBezTo>
                  <a:pt x="9755" y="6488"/>
                  <a:pt x="10223" y="6038"/>
                  <a:pt x="10800" y="6038"/>
                </a:cubicBezTo>
                <a:cubicBezTo>
                  <a:pt x="11377" y="6038"/>
                  <a:pt x="11845" y="5587"/>
                  <a:pt x="11845" y="5031"/>
                </a:cubicBezTo>
                <a:cubicBezTo>
                  <a:pt x="11845" y="4476"/>
                  <a:pt x="11377" y="4025"/>
                  <a:pt x="10800" y="4025"/>
                </a:cubicBezTo>
                <a:cubicBezTo>
                  <a:pt x="9069" y="4027"/>
                  <a:pt x="7666" y="5377"/>
                  <a:pt x="7665" y="7044"/>
                </a:cubicBezTo>
                <a:cubicBezTo>
                  <a:pt x="7665" y="7600"/>
                  <a:pt x="8132" y="8050"/>
                  <a:pt x="8710" y="8050"/>
                </a:cubicBezTo>
                <a:cubicBezTo>
                  <a:pt x="9287" y="8050"/>
                  <a:pt x="9755" y="7600"/>
                  <a:pt x="9755" y="7044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2" name="Text"/>
          <p:cNvSpPr txBox="1"/>
          <p:nvPr/>
        </p:nvSpPr>
        <p:spPr>
          <a:xfrm>
            <a:off x="736784" y="10931565"/>
            <a:ext cx="1536461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defTabSz="457200">
              <a:lnSpc>
                <a:spcPct val="120000"/>
              </a:lnSpc>
              <a:defRPr sz="2200" b="0">
                <a:solidFill>
                  <a:srgbClr val="7F81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ru-RU" sz="2800" b="1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Важно:</a:t>
            </a:r>
            <a:endParaRPr lang="ru-RU" sz="2800" b="1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5121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13691588" y="10096954"/>
            <a:ext cx="9288000" cy="270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29688" y="6604610"/>
            <a:ext cx="9288000" cy="270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90313" y="6936373"/>
            <a:ext cx="9955718" cy="5868000"/>
          </a:xfrm>
          <a:prstGeom prst="rect">
            <a:avLst/>
          </a:prstGeom>
          <a:solidFill>
            <a:srgbClr val="5189A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1446" y="6502537"/>
            <a:ext cx="9955718" cy="5868000"/>
          </a:xfrm>
          <a:prstGeom prst="rect">
            <a:avLst/>
          </a:prstGeom>
          <a:solidFill>
            <a:srgbClr val="46A5C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70298" y="13145726"/>
            <a:ext cx="7942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39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04328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Информация об элементе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340577" y="3899472"/>
            <a:ext cx="8317773" cy="8206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Цифровое представление элемента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 r="4186" b="7171"/>
          <a:stretch/>
        </p:blipFill>
        <p:spPr>
          <a:xfrm>
            <a:off x="407482" y="6705600"/>
            <a:ext cx="10155239" cy="59055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8699204" y="2187107"/>
            <a:ext cx="8345532" cy="11324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Идентификация элементов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83"/>
          <a:stretch/>
        </p:blipFill>
        <p:spPr>
          <a:xfrm>
            <a:off x="13489228" y="6813653"/>
            <a:ext cx="9346248" cy="2752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3972728" y="3963292"/>
            <a:ext cx="8319600" cy="8206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 dirty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Атрибутивная составляющая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1"/>
          <a:stretch/>
        </p:blipFill>
        <p:spPr>
          <a:xfrm>
            <a:off x="13489228" y="10288786"/>
            <a:ext cx="9286600" cy="2744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Shape"/>
          <p:cNvSpPr/>
          <p:nvPr/>
        </p:nvSpPr>
        <p:spPr>
          <a:xfrm rot="5400000">
            <a:off x="4891102" y="5252885"/>
            <a:ext cx="1188000" cy="43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006696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Shape"/>
          <p:cNvSpPr/>
          <p:nvPr/>
        </p:nvSpPr>
        <p:spPr>
          <a:xfrm>
            <a:off x="5403010" y="6153514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5189A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78041" y="8161120"/>
            <a:ext cx="2895600" cy="431339"/>
          </a:xfrm>
          <a:prstGeom prst="rect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4355206" y="11673337"/>
            <a:ext cx="2895600" cy="431339"/>
          </a:xfrm>
          <a:prstGeom prst="rect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30" name="Группа 29"/>
          <p:cNvGrpSpPr/>
          <p:nvPr/>
        </p:nvGrpSpPr>
        <p:grpSpPr>
          <a:xfrm rot="16200000">
            <a:off x="12004224" y="7541167"/>
            <a:ext cx="193160" cy="1239905"/>
            <a:chOff x="1361607" y="6474062"/>
            <a:chExt cx="193160" cy="1239905"/>
          </a:xfrm>
        </p:grpSpPr>
        <p:sp>
          <p:nvSpPr>
            <p:cNvPr id="31" name="Shape"/>
            <p:cNvSpPr/>
            <p:nvPr/>
          </p:nvSpPr>
          <p:spPr>
            <a:xfrm>
              <a:off x="1377425" y="7005228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3" name="Shape"/>
            <p:cNvSpPr/>
            <p:nvPr/>
          </p:nvSpPr>
          <p:spPr>
            <a:xfrm>
              <a:off x="1361607" y="6474062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69BE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4" name="Shape"/>
            <p:cNvSpPr/>
            <p:nvPr/>
          </p:nvSpPr>
          <p:spPr>
            <a:xfrm>
              <a:off x="1377425" y="7536394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46A5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 rot="16200000">
            <a:off x="12004223" y="11003014"/>
            <a:ext cx="193160" cy="1239905"/>
            <a:chOff x="1361607" y="6474062"/>
            <a:chExt cx="193160" cy="1239905"/>
          </a:xfrm>
        </p:grpSpPr>
        <p:sp>
          <p:nvSpPr>
            <p:cNvPr id="36" name="Shape"/>
            <p:cNvSpPr/>
            <p:nvPr/>
          </p:nvSpPr>
          <p:spPr>
            <a:xfrm>
              <a:off x="1377425" y="7005228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7" name="Shape"/>
            <p:cNvSpPr/>
            <p:nvPr/>
          </p:nvSpPr>
          <p:spPr>
            <a:xfrm>
              <a:off x="1361607" y="6474062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69BE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8" name="Shape"/>
            <p:cNvSpPr/>
            <p:nvPr/>
          </p:nvSpPr>
          <p:spPr>
            <a:xfrm>
              <a:off x="1377425" y="7536394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46A5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39" name="Shape"/>
          <p:cNvSpPr/>
          <p:nvPr/>
        </p:nvSpPr>
        <p:spPr>
          <a:xfrm rot="5400000">
            <a:off x="17502202" y="5310203"/>
            <a:ext cx="1188000" cy="435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47" extrusionOk="0">
                <a:moveTo>
                  <a:pt x="17234" y="0"/>
                </a:moveTo>
                <a:cubicBezTo>
                  <a:pt x="17055" y="-4"/>
                  <a:pt x="16875" y="167"/>
                  <a:pt x="16713" y="525"/>
                </a:cubicBezTo>
                <a:cubicBezTo>
                  <a:pt x="16374" y="1280"/>
                  <a:pt x="16165" y="2709"/>
                  <a:pt x="16178" y="4239"/>
                </a:cubicBezTo>
                <a:lnTo>
                  <a:pt x="16178" y="6281"/>
                </a:lnTo>
                <a:lnTo>
                  <a:pt x="1716" y="6281"/>
                </a:lnTo>
                <a:cubicBezTo>
                  <a:pt x="1472" y="6281"/>
                  <a:pt x="1275" y="6268"/>
                  <a:pt x="1115" y="6300"/>
                </a:cubicBezTo>
                <a:cubicBezTo>
                  <a:pt x="956" y="6333"/>
                  <a:pt x="836" y="6401"/>
                  <a:pt x="739" y="6534"/>
                </a:cubicBezTo>
                <a:cubicBezTo>
                  <a:pt x="427" y="6979"/>
                  <a:pt x="183" y="7940"/>
                  <a:pt x="69" y="9159"/>
                </a:cubicBezTo>
                <a:cubicBezTo>
                  <a:pt x="24" y="9639"/>
                  <a:pt x="-1" y="10145"/>
                  <a:pt x="0" y="10656"/>
                </a:cubicBezTo>
                <a:cubicBezTo>
                  <a:pt x="0" y="11175"/>
                  <a:pt x="28" y="11689"/>
                  <a:pt x="74" y="12173"/>
                </a:cubicBezTo>
                <a:cubicBezTo>
                  <a:pt x="189" y="13388"/>
                  <a:pt x="432" y="14354"/>
                  <a:pt x="744" y="14798"/>
                </a:cubicBezTo>
                <a:cubicBezTo>
                  <a:pt x="841" y="14931"/>
                  <a:pt x="958" y="14999"/>
                  <a:pt x="1115" y="15031"/>
                </a:cubicBezTo>
                <a:cubicBezTo>
                  <a:pt x="1273" y="15064"/>
                  <a:pt x="1467" y="15070"/>
                  <a:pt x="1711" y="15070"/>
                </a:cubicBezTo>
                <a:lnTo>
                  <a:pt x="16178" y="15070"/>
                </a:lnTo>
                <a:lnTo>
                  <a:pt x="16178" y="17462"/>
                </a:lnTo>
                <a:cubicBezTo>
                  <a:pt x="16182" y="18695"/>
                  <a:pt x="16333" y="19865"/>
                  <a:pt x="16589" y="20593"/>
                </a:cubicBezTo>
                <a:cubicBezTo>
                  <a:pt x="16908" y="21497"/>
                  <a:pt x="17332" y="21596"/>
                  <a:pt x="17676" y="20846"/>
                </a:cubicBezTo>
                <a:lnTo>
                  <a:pt x="20894" y="14584"/>
                </a:lnTo>
                <a:cubicBezTo>
                  <a:pt x="21341" y="13744"/>
                  <a:pt x="21599" y="11853"/>
                  <a:pt x="21519" y="9937"/>
                </a:cubicBezTo>
                <a:cubicBezTo>
                  <a:pt x="21489" y="9212"/>
                  <a:pt x="21405" y="8547"/>
                  <a:pt x="21291" y="7992"/>
                </a:cubicBezTo>
                <a:cubicBezTo>
                  <a:pt x="21177" y="7433"/>
                  <a:pt x="21037" y="6973"/>
                  <a:pt x="20865" y="6689"/>
                </a:cubicBezTo>
                <a:lnTo>
                  <a:pt x="17750" y="564"/>
                </a:lnTo>
                <a:cubicBezTo>
                  <a:pt x="17590" y="196"/>
                  <a:pt x="17413" y="4"/>
                  <a:pt x="17234" y="0"/>
                </a:cubicBezTo>
                <a:close/>
              </a:path>
            </a:pathLst>
          </a:cu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0" name="Shape"/>
          <p:cNvSpPr/>
          <p:nvPr/>
        </p:nvSpPr>
        <p:spPr>
          <a:xfrm>
            <a:off x="17995060" y="6210832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2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535" y="5033428"/>
            <a:ext cx="4927636" cy="68669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9" name="Выгнутая вправо стрелка 28"/>
          <p:cNvSpPr/>
          <p:nvPr/>
        </p:nvSpPr>
        <p:spPr>
          <a:xfrm rot="17501027" flipH="1">
            <a:off x="11492322" y="7870025"/>
            <a:ext cx="2966408" cy="3873206"/>
          </a:xfrm>
          <a:prstGeom prst="curvedLeftArrow">
            <a:avLst/>
          </a:prstGeom>
          <a:gradFill>
            <a:gsLst>
              <a:gs pos="16000">
                <a:srgbClr val="60BADE"/>
              </a:gs>
              <a:gs pos="100000">
                <a:srgbClr val="7AB9D4">
                  <a:alpha val="32000"/>
                  <a:lumMod val="0"/>
                  <a:lumOff val="100000"/>
                </a:srgbClr>
              </a:gs>
            </a:gsLst>
            <a:lin ang="162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6" b="29215"/>
          <a:stretch/>
        </p:blipFill>
        <p:spPr>
          <a:xfrm>
            <a:off x="-2" y="8661"/>
            <a:ext cx="24384000" cy="27051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49707" y="330511"/>
            <a:ext cx="2028510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Документы Учреждения в сфере информационного моделирования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205903" y="3956232"/>
            <a:ext cx="5581650" cy="6620690"/>
          </a:xfrm>
          <a:prstGeom prst="roundRect">
            <a:avLst>
              <a:gd name="adj" fmla="val 2674"/>
            </a:avLst>
          </a:prstGeom>
          <a:solidFill>
            <a:srgbClr val="46A5C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404884" y="9590808"/>
            <a:ext cx="51836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smtClean="0">
                <a:solidFill>
                  <a:schemeClr val="bg1"/>
                </a:solidFill>
                <a:latin typeface="Montserrat Bold"/>
              </a:rPr>
              <a:t>Метод. рекомендации</a:t>
            </a:r>
            <a:endParaRPr kumimoji="0" lang="ru-RU" sz="36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326" y="4368721"/>
            <a:ext cx="4852800" cy="4809599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0" y="3652329"/>
            <a:ext cx="1188000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7338" y="3346328"/>
            <a:ext cx="620619" cy="612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973001" y="3084707"/>
            <a:ext cx="148862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н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а сайте Учреждения в разделе </a:t>
            </a:r>
            <a:r>
              <a:rPr lang="ru-RU" sz="36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Документы Учреждения </a:t>
            </a:r>
          </a:p>
          <a:p>
            <a:pPr algn="l"/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размещены Методические рекомендации по подготовке </a:t>
            </a:r>
            <a:r>
              <a:rPr lang="ru-RU" sz="36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ЦИМ</a:t>
            </a:r>
            <a:endParaRPr lang="ru-RU" sz="36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2" name="Закругленный прямоугольник"/>
          <p:cNvSpPr/>
          <p:nvPr/>
        </p:nvSpPr>
        <p:spPr>
          <a:xfrm rot="5400000">
            <a:off x="2382586" y="2604485"/>
            <a:ext cx="7935890" cy="12224543"/>
          </a:xfrm>
          <a:prstGeom prst="roundRect">
            <a:avLst>
              <a:gd name="adj" fmla="val 4189"/>
            </a:avLst>
          </a:prstGeom>
          <a:solidFill>
            <a:srgbClr val="131313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l">
              <a:defRPr sz="2000" b="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" name="Кружок"/>
          <p:cNvSpPr/>
          <p:nvPr/>
        </p:nvSpPr>
        <p:spPr>
          <a:xfrm rot="5400000">
            <a:off x="6165291" y="12149262"/>
            <a:ext cx="370476" cy="409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l">
              <a:defRPr sz="2000" b="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" name="Кружок"/>
          <p:cNvSpPr/>
          <p:nvPr/>
        </p:nvSpPr>
        <p:spPr>
          <a:xfrm rot="5400000">
            <a:off x="6284284" y="4960128"/>
            <a:ext cx="132492" cy="146601"/>
          </a:xfrm>
          <a:prstGeom prst="ellipse">
            <a:avLst/>
          </a:prstGeom>
          <a:solidFill>
            <a:schemeClr val="bg2">
              <a:lumMod val="2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l">
              <a:defRPr sz="2000" b="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14" y="5396131"/>
            <a:ext cx="11031230" cy="66412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64024" y="12840719"/>
            <a:ext cx="97642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solidFill>
                  <a:srgbClr val="5189A2"/>
                </a:solidFill>
                <a:latin typeface="Montserrat Bold"/>
              </a:rPr>
              <a:t>https://exp86.ru/documents/documents_institutions/</a:t>
            </a:r>
          </a:p>
        </p:txBody>
      </p:sp>
    </p:spTree>
    <p:extLst>
      <p:ext uri="{BB962C8B-B14F-4D97-AF65-F5344CB8AC3E}">
        <p14:creationId xmlns:p14="http://schemas.microsoft.com/office/powerpoint/2010/main" val="135977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2460552" y="4510711"/>
            <a:ext cx="11592000" cy="6948000"/>
          </a:xfrm>
          <a:prstGeom prst="rect">
            <a:avLst/>
          </a:prstGeom>
          <a:solidFill>
            <a:srgbClr val="69BE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0500" y="4186859"/>
            <a:ext cx="11592000" cy="7092000"/>
          </a:xfrm>
          <a:prstGeom prst="rect">
            <a:avLst/>
          </a:prstGeom>
          <a:solidFill>
            <a:srgbClr val="69BE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70298" y="13145726"/>
            <a:ext cx="7942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40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04328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Информация об элементе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-472920" y="3212358"/>
            <a:ext cx="13165181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0" dirty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«Семейство» элемента</a:t>
            </a:r>
            <a:endParaRPr lang="ru-RU" sz="36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3" y="4324175"/>
            <a:ext cx="11652678" cy="71559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776" y="4324175"/>
            <a:ext cx="11630225" cy="6967723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11826362" y="3219389"/>
            <a:ext cx="13165181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0" dirty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ГОСТ элемента</a:t>
            </a:r>
            <a:endParaRPr lang="ru-RU" sz="36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2267276" y="12518885"/>
            <a:ext cx="22116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Использование </a:t>
            </a:r>
            <a:r>
              <a:rPr lang="ru-RU" sz="3200" b="0" dirty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«готовых» решений не запрещено, условие </a:t>
            </a:r>
            <a:r>
              <a:rPr lang="ru-RU" sz="32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использования – </a:t>
            </a:r>
            <a:r>
              <a:rPr lang="ru-RU" sz="3200" b="0" dirty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адаптация к </a:t>
            </a:r>
            <a:r>
              <a:rPr lang="ru-RU" sz="32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конкретному </a:t>
            </a:r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проекту</a:t>
            </a:r>
            <a:endParaRPr lang="ru-RU" sz="32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8699204" y="2187107"/>
            <a:ext cx="8345532" cy="11324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Идентификация элементов</a:t>
            </a:r>
          </a:p>
        </p:txBody>
      </p:sp>
      <p:sp>
        <p:nvSpPr>
          <p:cNvPr id="24" name="Rounded Rectangle"/>
          <p:cNvSpPr/>
          <p:nvPr/>
        </p:nvSpPr>
        <p:spPr>
          <a:xfrm>
            <a:off x="957056" y="12177816"/>
            <a:ext cx="1270001" cy="1270002"/>
          </a:xfrm>
          <a:prstGeom prst="roundRect">
            <a:avLst>
              <a:gd name="adj" fmla="val 30239"/>
            </a:avLst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6" name="Graphic 192"/>
          <p:cNvSpPr/>
          <p:nvPr/>
        </p:nvSpPr>
        <p:spPr>
          <a:xfrm>
            <a:off x="1326154" y="12536795"/>
            <a:ext cx="531807" cy="54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2090" y="7044"/>
                </a:moveTo>
                <a:cubicBezTo>
                  <a:pt x="2090" y="7600"/>
                  <a:pt x="1622" y="8050"/>
                  <a:pt x="1045" y="8050"/>
                </a:cubicBezTo>
                <a:cubicBezTo>
                  <a:pt x="468" y="8050"/>
                  <a:pt x="0" y="7600"/>
                  <a:pt x="0" y="7044"/>
                </a:cubicBezTo>
                <a:cubicBezTo>
                  <a:pt x="0" y="6488"/>
                  <a:pt x="468" y="6038"/>
                  <a:pt x="1045" y="6038"/>
                </a:cubicBezTo>
                <a:cubicBezTo>
                  <a:pt x="1622" y="6038"/>
                  <a:pt x="2090" y="6488"/>
                  <a:pt x="2090" y="7044"/>
                </a:cubicBezTo>
                <a:close/>
                <a:moveTo>
                  <a:pt x="1742" y="671"/>
                </a:moveTo>
                <a:cubicBezTo>
                  <a:pt x="1165" y="671"/>
                  <a:pt x="697" y="1121"/>
                  <a:pt x="697" y="1677"/>
                </a:cubicBezTo>
                <a:cubicBezTo>
                  <a:pt x="697" y="2233"/>
                  <a:pt x="1165" y="2683"/>
                  <a:pt x="1742" y="2683"/>
                </a:cubicBezTo>
                <a:cubicBezTo>
                  <a:pt x="2319" y="2683"/>
                  <a:pt x="2787" y="2233"/>
                  <a:pt x="2787" y="1677"/>
                </a:cubicBezTo>
                <a:cubicBezTo>
                  <a:pt x="2787" y="1121"/>
                  <a:pt x="2319" y="671"/>
                  <a:pt x="1742" y="671"/>
                </a:cubicBezTo>
                <a:close/>
                <a:moveTo>
                  <a:pt x="1742" y="11405"/>
                </a:moveTo>
                <a:cubicBezTo>
                  <a:pt x="1165" y="11405"/>
                  <a:pt x="697" y="11855"/>
                  <a:pt x="697" y="12411"/>
                </a:cubicBezTo>
                <a:cubicBezTo>
                  <a:pt x="697" y="12967"/>
                  <a:pt x="1165" y="13417"/>
                  <a:pt x="1742" y="13417"/>
                </a:cubicBezTo>
                <a:cubicBezTo>
                  <a:pt x="2319" y="13417"/>
                  <a:pt x="2787" y="12967"/>
                  <a:pt x="2787" y="12411"/>
                </a:cubicBezTo>
                <a:cubicBezTo>
                  <a:pt x="2787" y="11855"/>
                  <a:pt x="2319" y="11405"/>
                  <a:pt x="1742" y="11405"/>
                </a:cubicBezTo>
                <a:close/>
                <a:moveTo>
                  <a:pt x="19858" y="671"/>
                </a:moveTo>
                <a:cubicBezTo>
                  <a:pt x="19281" y="671"/>
                  <a:pt x="18813" y="1121"/>
                  <a:pt x="18813" y="1677"/>
                </a:cubicBezTo>
                <a:cubicBezTo>
                  <a:pt x="18813" y="2233"/>
                  <a:pt x="19281" y="2683"/>
                  <a:pt x="19858" y="2683"/>
                </a:cubicBezTo>
                <a:cubicBezTo>
                  <a:pt x="20435" y="2683"/>
                  <a:pt x="20903" y="2233"/>
                  <a:pt x="20903" y="1677"/>
                </a:cubicBezTo>
                <a:cubicBezTo>
                  <a:pt x="20903" y="1121"/>
                  <a:pt x="20435" y="671"/>
                  <a:pt x="19858" y="671"/>
                </a:cubicBezTo>
                <a:close/>
                <a:moveTo>
                  <a:pt x="19858" y="11405"/>
                </a:moveTo>
                <a:cubicBezTo>
                  <a:pt x="19281" y="11405"/>
                  <a:pt x="18813" y="11855"/>
                  <a:pt x="18813" y="12411"/>
                </a:cubicBezTo>
                <a:cubicBezTo>
                  <a:pt x="18813" y="12967"/>
                  <a:pt x="19281" y="13417"/>
                  <a:pt x="19858" y="13417"/>
                </a:cubicBezTo>
                <a:cubicBezTo>
                  <a:pt x="20435" y="13417"/>
                  <a:pt x="20903" y="12967"/>
                  <a:pt x="20903" y="12411"/>
                </a:cubicBezTo>
                <a:cubicBezTo>
                  <a:pt x="20903" y="11855"/>
                  <a:pt x="20435" y="11405"/>
                  <a:pt x="19858" y="11405"/>
                </a:cubicBezTo>
                <a:close/>
                <a:moveTo>
                  <a:pt x="20555" y="6038"/>
                </a:moveTo>
                <a:cubicBezTo>
                  <a:pt x="19978" y="6038"/>
                  <a:pt x="19510" y="6488"/>
                  <a:pt x="19510" y="7044"/>
                </a:cubicBezTo>
                <a:cubicBezTo>
                  <a:pt x="19510" y="7600"/>
                  <a:pt x="19978" y="8050"/>
                  <a:pt x="20555" y="8050"/>
                </a:cubicBezTo>
                <a:cubicBezTo>
                  <a:pt x="21132" y="8050"/>
                  <a:pt x="21600" y="7600"/>
                  <a:pt x="21600" y="7044"/>
                </a:cubicBezTo>
                <a:cubicBezTo>
                  <a:pt x="21600" y="6488"/>
                  <a:pt x="21132" y="6038"/>
                  <a:pt x="20555" y="6038"/>
                </a:cubicBezTo>
                <a:close/>
                <a:moveTo>
                  <a:pt x="16578" y="11364"/>
                </a:moveTo>
                <a:cubicBezTo>
                  <a:pt x="15938" y="12186"/>
                  <a:pt x="15532" y="13155"/>
                  <a:pt x="15402" y="14175"/>
                </a:cubicBezTo>
                <a:cubicBezTo>
                  <a:pt x="15929" y="14396"/>
                  <a:pt x="16170" y="14986"/>
                  <a:pt x="15941" y="15494"/>
                </a:cubicBezTo>
                <a:cubicBezTo>
                  <a:pt x="15825" y="15749"/>
                  <a:pt x="15605" y="15947"/>
                  <a:pt x="15332" y="16039"/>
                </a:cubicBezTo>
                <a:lnTo>
                  <a:pt x="15332" y="18427"/>
                </a:lnTo>
                <a:cubicBezTo>
                  <a:pt x="15335" y="19257"/>
                  <a:pt x="14810" y="20005"/>
                  <a:pt x="14008" y="20311"/>
                </a:cubicBezTo>
                <a:lnTo>
                  <a:pt x="11192" y="21396"/>
                </a:lnTo>
                <a:cubicBezTo>
                  <a:pt x="10943" y="21492"/>
                  <a:pt x="10665" y="21492"/>
                  <a:pt x="10416" y="21396"/>
                </a:cubicBezTo>
                <a:lnTo>
                  <a:pt x="7595" y="20311"/>
                </a:lnTo>
                <a:cubicBezTo>
                  <a:pt x="6793" y="20005"/>
                  <a:pt x="6268" y="19257"/>
                  <a:pt x="6271" y="18427"/>
                </a:cubicBezTo>
                <a:lnTo>
                  <a:pt x="6271" y="16039"/>
                </a:lnTo>
                <a:cubicBezTo>
                  <a:pt x="5728" y="15856"/>
                  <a:pt x="5442" y="15284"/>
                  <a:pt x="5632" y="14762"/>
                </a:cubicBezTo>
                <a:cubicBezTo>
                  <a:pt x="5728" y="14500"/>
                  <a:pt x="5932" y="14287"/>
                  <a:pt x="6196" y="14175"/>
                </a:cubicBezTo>
                <a:cubicBezTo>
                  <a:pt x="6062" y="13153"/>
                  <a:pt x="5654" y="12182"/>
                  <a:pt x="5012" y="11358"/>
                </a:cubicBezTo>
                <a:cubicBezTo>
                  <a:pt x="4003" y="10113"/>
                  <a:pt x="3463" y="8576"/>
                  <a:pt x="3479" y="6997"/>
                </a:cubicBezTo>
                <a:cubicBezTo>
                  <a:pt x="3535" y="3213"/>
                  <a:pt x="6663" y="137"/>
                  <a:pt x="10591" y="3"/>
                </a:cubicBezTo>
                <a:cubicBezTo>
                  <a:pt x="14630" y="-108"/>
                  <a:pt x="17998" y="2954"/>
                  <a:pt x="18113" y="6843"/>
                </a:cubicBezTo>
                <a:cubicBezTo>
                  <a:pt x="18115" y="6910"/>
                  <a:pt x="18116" y="6977"/>
                  <a:pt x="18116" y="7044"/>
                </a:cubicBezTo>
                <a:cubicBezTo>
                  <a:pt x="18121" y="8609"/>
                  <a:pt x="17579" y="10131"/>
                  <a:pt x="16578" y="11364"/>
                </a:cubicBezTo>
                <a:close/>
                <a:moveTo>
                  <a:pt x="13228" y="18443"/>
                </a:moveTo>
                <a:lnTo>
                  <a:pt x="13239" y="16101"/>
                </a:lnTo>
                <a:lnTo>
                  <a:pt x="8361" y="16101"/>
                </a:lnTo>
                <a:lnTo>
                  <a:pt x="8361" y="18427"/>
                </a:lnTo>
                <a:lnTo>
                  <a:pt x="10800" y="19377"/>
                </a:lnTo>
                <a:close/>
                <a:moveTo>
                  <a:pt x="16026" y="7044"/>
                </a:moveTo>
                <a:cubicBezTo>
                  <a:pt x="16026" y="4265"/>
                  <a:pt x="13686" y="2012"/>
                  <a:pt x="10800" y="2012"/>
                </a:cubicBezTo>
                <a:lnTo>
                  <a:pt x="10650" y="2012"/>
                </a:lnTo>
                <a:cubicBezTo>
                  <a:pt x="7847" y="2110"/>
                  <a:pt x="5615" y="4306"/>
                  <a:pt x="5574" y="7006"/>
                </a:cubicBezTo>
                <a:cubicBezTo>
                  <a:pt x="5562" y="8134"/>
                  <a:pt x="5946" y="9232"/>
                  <a:pt x="6666" y="10122"/>
                </a:cubicBezTo>
                <a:cubicBezTo>
                  <a:pt x="7569" y="11279"/>
                  <a:pt x="8129" y="12649"/>
                  <a:pt x="8287" y="14088"/>
                </a:cubicBezTo>
                <a:lnTo>
                  <a:pt x="13308" y="14088"/>
                </a:lnTo>
                <a:cubicBezTo>
                  <a:pt x="13464" y="12652"/>
                  <a:pt x="14023" y="11283"/>
                  <a:pt x="14926" y="10130"/>
                </a:cubicBezTo>
                <a:cubicBezTo>
                  <a:pt x="15642" y="9249"/>
                  <a:pt x="16029" y="8162"/>
                  <a:pt x="16026" y="7044"/>
                </a:cubicBezTo>
                <a:close/>
                <a:moveTo>
                  <a:pt x="9755" y="7044"/>
                </a:moveTo>
                <a:cubicBezTo>
                  <a:pt x="9755" y="6488"/>
                  <a:pt x="10223" y="6038"/>
                  <a:pt x="10800" y="6038"/>
                </a:cubicBezTo>
                <a:cubicBezTo>
                  <a:pt x="11377" y="6038"/>
                  <a:pt x="11845" y="5587"/>
                  <a:pt x="11845" y="5031"/>
                </a:cubicBezTo>
                <a:cubicBezTo>
                  <a:pt x="11845" y="4476"/>
                  <a:pt x="11377" y="4025"/>
                  <a:pt x="10800" y="4025"/>
                </a:cubicBezTo>
                <a:cubicBezTo>
                  <a:pt x="9069" y="4027"/>
                  <a:pt x="7666" y="5377"/>
                  <a:pt x="7665" y="7044"/>
                </a:cubicBezTo>
                <a:cubicBezTo>
                  <a:pt x="7665" y="7600"/>
                  <a:pt x="8132" y="8050"/>
                  <a:pt x="8710" y="8050"/>
                </a:cubicBezTo>
                <a:cubicBezTo>
                  <a:pt x="9287" y="8050"/>
                  <a:pt x="9755" y="7600"/>
                  <a:pt x="9755" y="7044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Text"/>
          <p:cNvSpPr txBox="1"/>
          <p:nvPr/>
        </p:nvSpPr>
        <p:spPr>
          <a:xfrm>
            <a:off x="966360" y="11625784"/>
            <a:ext cx="1536461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defTabSz="457200">
              <a:lnSpc>
                <a:spcPct val="120000"/>
              </a:lnSpc>
              <a:defRPr sz="2200" b="0">
                <a:solidFill>
                  <a:srgbClr val="7F81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ru-RU" sz="2800" b="1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Важно:</a:t>
            </a:r>
            <a:endParaRPr lang="ru-RU" sz="2800" b="1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9174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11813191" y="5447901"/>
            <a:ext cx="12420000" cy="6336000"/>
          </a:xfrm>
          <a:prstGeom prst="rect">
            <a:avLst/>
          </a:prstGeom>
          <a:solidFill>
            <a:srgbClr val="00669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7650" y="4914680"/>
            <a:ext cx="10692000" cy="6552000"/>
          </a:xfrm>
          <a:prstGeom prst="rect">
            <a:avLst/>
          </a:prstGeom>
          <a:solidFill>
            <a:srgbClr val="964E4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8337693" y="2094283"/>
            <a:ext cx="9474496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Цветовая идентификация </a:t>
            </a: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элементов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70298" y="13145726"/>
            <a:ext cx="7942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41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04328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Информация об элементе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/>
          <a:stretch/>
        </p:blipFill>
        <p:spPr>
          <a:xfrm>
            <a:off x="458152" y="5143500"/>
            <a:ext cx="10628948" cy="6358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"/>
          <a:stretch/>
        </p:blipFill>
        <p:spPr>
          <a:xfrm>
            <a:off x="11563349" y="5314950"/>
            <a:ext cx="12459579" cy="6254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5625560" y="3294483"/>
            <a:ext cx="4681090" cy="8206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Есть идентификация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219859" y="3294324"/>
            <a:ext cx="4499951" cy="8206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 dirty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Нет идентификации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2267276" y="12490195"/>
            <a:ext cx="19559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Цветовая </a:t>
            </a:r>
            <a:r>
              <a:rPr lang="ru-RU" sz="3200" b="0" dirty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идентификация облегчает восприятие элементов </a:t>
            </a:r>
            <a:r>
              <a:rPr lang="ru-RU" sz="32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в </a:t>
            </a:r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модели</a:t>
            </a:r>
            <a:endParaRPr lang="ru-RU" sz="32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6" name="Rounded Rectangle"/>
          <p:cNvSpPr/>
          <p:nvPr/>
        </p:nvSpPr>
        <p:spPr>
          <a:xfrm>
            <a:off x="957056" y="12177816"/>
            <a:ext cx="1270001" cy="1270002"/>
          </a:xfrm>
          <a:prstGeom prst="roundRect">
            <a:avLst>
              <a:gd name="adj" fmla="val 30239"/>
            </a:avLst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Graphic 192"/>
          <p:cNvSpPr/>
          <p:nvPr/>
        </p:nvSpPr>
        <p:spPr>
          <a:xfrm>
            <a:off x="1326154" y="12536795"/>
            <a:ext cx="531807" cy="54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2090" y="7044"/>
                </a:moveTo>
                <a:cubicBezTo>
                  <a:pt x="2090" y="7600"/>
                  <a:pt x="1622" y="8050"/>
                  <a:pt x="1045" y="8050"/>
                </a:cubicBezTo>
                <a:cubicBezTo>
                  <a:pt x="468" y="8050"/>
                  <a:pt x="0" y="7600"/>
                  <a:pt x="0" y="7044"/>
                </a:cubicBezTo>
                <a:cubicBezTo>
                  <a:pt x="0" y="6488"/>
                  <a:pt x="468" y="6038"/>
                  <a:pt x="1045" y="6038"/>
                </a:cubicBezTo>
                <a:cubicBezTo>
                  <a:pt x="1622" y="6038"/>
                  <a:pt x="2090" y="6488"/>
                  <a:pt x="2090" y="7044"/>
                </a:cubicBezTo>
                <a:close/>
                <a:moveTo>
                  <a:pt x="1742" y="671"/>
                </a:moveTo>
                <a:cubicBezTo>
                  <a:pt x="1165" y="671"/>
                  <a:pt x="697" y="1121"/>
                  <a:pt x="697" y="1677"/>
                </a:cubicBezTo>
                <a:cubicBezTo>
                  <a:pt x="697" y="2233"/>
                  <a:pt x="1165" y="2683"/>
                  <a:pt x="1742" y="2683"/>
                </a:cubicBezTo>
                <a:cubicBezTo>
                  <a:pt x="2319" y="2683"/>
                  <a:pt x="2787" y="2233"/>
                  <a:pt x="2787" y="1677"/>
                </a:cubicBezTo>
                <a:cubicBezTo>
                  <a:pt x="2787" y="1121"/>
                  <a:pt x="2319" y="671"/>
                  <a:pt x="1742" y="671"/>
                </a:cubicBezTo>
                <a:close/>
                <a:moveTo>
                  <a:pt x="1742" y="11405"/>
                </a:moveTo>
                <a:cubicBezTo>
                  <a:pt x="1165" y="11405"/>
                  <a:pt x="697" y="11855"/>
                  <a:pt x="697" y="12411"/>
                </a:cubicBezTo>
                <a:cubicBezTo>
                  <a:pt x="697" y="12967"/>
                  <a:pt x="1165" y="13417"/>
                  <a:pt x="1742" y="13417"/>
                </a:cubicBezTo>
                <a:cubicBezTo>
                  <a:pt x="2319" y="13417"/>
                  <a:pt x="2787" y="12967"/>
                  <a:pt x="2787" y="12411"/>
                </a:cubicBezTo>
                <a:cubicBezTo>
                  <a:pt x="2787" y="11855"/>
                  <a:pt x="2319" y="11405"/>
                  <a:pt x="1742" y="11405"/>
                </a:cubicBezTo>
                <a:close/>
                <a:moveTo>
                  <a:pt x="19858" y="671"/>
                </a:moveTo>
                <a:cubicBezTo>
                  <a:pt x="19281" y="671"/>
                  <a:pt x="18813" y="1121"/>
                  <a:pt x="18813" y="1677"/>
                </a:cubicBezTo>
                <a:cubicBezTo>
                  <a:pt x="18813" y="2233"/>
                  <a:pt x="19281" y="2683"/>
                  <a:pt x="19858" y="2683"/>
                </a:cubicBezTo>
                <a:cubicBezTo>
                  <a:pt x="20435" y="2683"/>
                  <a:pt x="20903" y="2233"/>
                  <a:pt x="20903" y="1677"/>
                </a:cubicBezTo>
                <a:cubicBezTo>
                  <a:pt x="20903" y="1121"/>
                  <a:pt x="20435" y="671"/>
                  <a:pt x="19858" y="671"/>
                </a:cubicBezTo>
                <a:close/>
                <a:moveTo>
                  <a:pt x="19858" y="11405"/>
                </a:moveTo>
                <a:cubicBezTo>
                  <a:pt x="19281" y="11405"/>
                  <a:pt x="18813" y="11855"/>
                  <a:pt x="18813" y="12411"/>
                </a:cubicBezTo>
                <a:cubicBezTo>
                  <a:pt x="18813" y="12967"/>
                  <a:pt x="19281" y="13417"/>
                  <a:pt x="19858" y="13417"/>
                </a:cubicBezTo>
                <a:cubicBezTo>
                  <a:pt x="20435" y="13417"/>
                  <a:pt x="20903" y="12967"/>
                  <a:pt x="20903" y="12411"/>
                </a:cubicBezTo>
                <a:cubicBezTo>
                  <a:pt x="20903" y="11855"/>
                  <a:pt x="20435" y="11405"/>
                  <a:pt x="19858" y="11405"/>
                </a:cubicBezTo>
                <a:close/>
                <a:moveTo>
                  <a:pt x="20555" y="6038"/>
                </a:moveTo>
                <a:cubicBezTo>
                  <a:pt x="19978" y="6038"/>
                  <a:pt x="19510" y="6488"/>
                  <a:pt x="19510" y="7044"/>
                </a:cubicBezTo>
                <a:cubicBezTo>
                  <a:pt x="19510" y="7600"/>
                  <a:pt x="19978" y="8050"/>
                  <a:pt x="20555" y="8050"/>
                </a:cubicBezTo>
                <a:cubicBezTo>
                  <a:pt x="21132" y="8050"/>
                  <a:pt x="21600" y="7600"/>
                  <a:pt x="21600" y="7044"/>
                </a:cubicBezTo>
                <a:cubicBezTo>
                  <a:pt x="21600" y="6488"/>
                  <a:pt x="21132" y="6038"/>
                  <a:pt x="20555" y="6038"/>
                </a:cubicBezTo>
                <a:close/>
                <a:moveTo>
                  <a:pt x="16578" y="11364"/>
                </a:moveTo>
                <a:cubicBezTo>
                  <a:pt x="15938" y="12186"/>
                  <a:pt x="15532" y="13155"/>
                  <a:pt x="15402" y="14175"/>
                </a:cubicBezTo>
                <a:cubicBezTo>
                  <a:pt x="15929" y="14396"/>
                  <a:pt x="16170" y="14986"/>
                  <a:pt x="15941" y="15494"/>
                </a:cubicBezTo>
                <a:cubicBezTo>
                  <a:pt x="15825" y="15749"/>
                  <a:pt x="15605" y="15947"/>
                  <a:pt x="15332" y="16039"/>
                </a:cubicBezTo>
                <a:lnTo>
                  <a:pt x="15332" y="18427"/>
                </a:lnTo>
                <a:cubicBezTo>
                  <a:pt x="15335" y="19257"/>
                  <a:pt x="14810" y="20005"/>
                  <a:pt x="14008" y="20311"/>
                </a:cubicBezTo>
                <a:lnTo>
                  <a:pt x="11192" y="21396"/>
                </a:lnTo>
                <a:cubicBezTo>
                  <a:pt x="10943" y="21492"/>
                  <a:pt x="10665" y="21492"/>
                  <a:pt x="10416" y="21396"/>
                </a:cubicBezTo>
                <a:lnTo>
                  <a:pt x="7595" y="20311"/>
                </a:lnTo>
                <a:cubicBezTo>
                  <a:pt x="6793" y="20005"/>
                  <a:pt x="6268" y="19257"/>
                  <a:pt x="6271" y="18427"/>
                </a:cubicBezTo>
                <a:lnTo>
                  <a:pt x="6271" y="16039"/>
                </a:lnTo>
                <a:cubicBezTo>
                  <a:pt x="5728" y="15856"/>
                  <a:pt x="5442" y="15284"/>
                  <a:pt x="5632" y="14762"/>
                </a:cubicBezTo>
                <a:cubicBezTo>
                  <a:pt x="5728" y="14500"/>
                  <a:pt x="5932" y="14287"/>
                  <a:pt x="6196" y="14175"/>
                </a:cubicBezTo>
                <a:cubicBezTo>
                  <a:pt x="6062" y="13153"/>
                  <a:pt x="5654" y="12182"/>
                  <a:pt x="5012" y="11358"/>
                </a:cubicBezTo>
                <a:cubicBezTo>
                  <a:pt x="4003" y="10113"/>
                  <a:pt x="3463" y="8576"/>
                  <a:pt x="3479" y="6997"/>
                </a:cubicBezTo>
                <a:cubicBezTo>
                  <a:pt x="3535" y="3213"/>
                  <a:pt x="6663" y="137"/>
                  <a:pt x="10591" y="3"/>
                </a:cubicBezTo>
                <a:cubicBezTo>
                  <a:pt x="14630" y="-108"/>
                  <a:pt x="17998" y="2954"/>
                  <a:pt x="18113" y="6843"/>
                </a:cubicBezTo>
                <a:cubicBezTo>
                  <a:pt x="18115" y="6910"/>
                  <a:pt x="18116" y="6977"/>
                  <a:pt x="18116" y="7044"/>
                </a:cubicBezTo>
                <a:cubicBezTo>
                  <a:pt x="18121" y="8609"/>
                  <a:pt x="17579" y="10131"/>
                  <a:pt x="16578" y="11364"/>
                </a:cubicBezTo>
                <a:close/>
                <a:moveTo>
                  <a:pt x="13228" y="18443"/>
                </a:moveTo>
                <a:lnTo>
                  <a:pt x="13239" y="16101"/>
                </a:lnTo>
                <a:lnTo>
                  <a:pt x="8361" y="16101"/>
                </a:lnTo>
                <a:lnTo>
                  <a:pt x="8361" y="18427"/>
                </a:lnTo>
                <a:lnTo>
                  <a:pt x="10800" y="19377"/>
                </a:lnTo>
                <a:close/>
                <a:moveTo>
                  <a:pt x="16026" y="7044"/>
                </a:moveTo>
                <a:cubicBezTo>
                  <a:pt x="16026" y="4265"/>
                  <a:pt x="13686" y="2012"/>
                  <a:pt x="10800" y="2012"/>
                </a:cubicBezTo>
                <a:lnTo>
                  <a:pt x="10650" y="2012"/>
                </a:lnTo>
                <a:cubicBezTo>
                  <a:pt x="7847" y="2110"/>
                  <a:pt x="5615" y="4306"/>
                  <a:pt x="5574" y="7006"/>
                </a:cubicBezTo>
                <a:cubicBezTo>
                  <a:pt x="5562" y="8134"/>
                  <a:pt x="5946" y="9232"/>
                  <a:pt x="6666" y="10122"/>
                </a:cubicBezTo>
                <a:cubicBezTo>
                  <a:pt x="7569" y="11279"/>
                  <a:pt x="8129" y="12649"/>
                  <a:pt x="8287" y="14088"/>
                </a:cubicBezTo>
                <a:lnTo>
                  <a:pt x="13308" y="14088"/>
                </a:lnTo>
                <a:cubicBezTo>
                  <a:pt x="13464" y="12652"/>
                  <a:pt x="14023" y="11283"/>
                  <a:pt x="14926" y="10130"/>
                </a:cubicBezTo>
                <a:cubicBezTo>
                  <a:pt x="15642" y="9249"/>
                  <a:pt x="16029" y="8162"/>
                  <a:pt x="16026" y="7044"/>
                </a:cubicBezTo>
                <a:close/>
                <a:moveTo>
                  <a:pt x="9755" y="7044"/>
                </a:moveTo>
                <a:cubicBezTo>
                  <a:pt x="9755" y="6488"/>
                  <a:pt x="10223" y="6038"/>
                  <a:pt x="10800" y="6038"/>
                </a:cubicBezTo>
                <a:cubicBezTo>
                  <a:pt x="11377" y="6038"/>
                  <a:pt x="11845" y="5587"/>
                  <a:pt x="11845" y="5031"/>
                </a:cubicBezTo>
                <a:cubicBezTo>
                  <a:pt x="11845" y="4476"/>
                  <a:pt x="11377" y="4025"/>
                  <a:pt x="10800" y="4025"/>
                </a:cubicBezTo>
                <a:cubicBezTo>
                  <a:pt x="9069" y="4027"/>
                  <a:pt x="7666" y="5377"/>
                  <a:pt x="7665" y="7044"/>
                </a:cubicBezTo>
                <a:cubicBezTo>
                  <a:pt x="7665" y="7600"/>
                  <a:pt x="8132" y="8050"/>
                  <a:pt x="8710" y="8050"/>
                </a:cubicBezTo>
                <a:cubicBezTo>
                  <a:pt x="9287" y="8050"/>
                  <a:pt x="9755" y="7600"/>
                  <a:pt x="9755" y="7044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8" name="Text"/>
          <p:cNvSpPr txBox="1"/>
          <p:nvPr/>
        </p:nvSpPr>
        <p:spPr>
          <a:xfrm>
            <a:off x="966360" y="11625784"/>
            <a:ext cx="1536461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defTabSz="457200">
              <a:lnSpc>
                <a:spcPct val="120000"/>
              </a:lnSpc>
              <a:defRPr sz="2200" b="0">
                <a:solidFill>
                  <a:srgbClr val="7F81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ru-RU" sz="2800" b="1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Важно:</a:t>
            </a:r>
            <a:endParaRPr lang="ru-RU" sz="2800" b="1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1" name="Shape"/>
          <p:cNvSpPr/>
          <p:nvPr/>
        </p:nvSpPr>
        <p:spPr>
          <a:xfrm>
            <a:off x="5099274" y="4286776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84242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3" name="Shape"/>
          <p:cNvSpPr/>
          <p:nvPr/>
        </p:nvSpPr>
        <p:spPr>
          <a:xfrm>
            <a:off x="5099274" y="4591576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84242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5" name="Shape"/>
          <p:cNvSpPr/>
          <p:nvPr/>
        </p:nvSpPr>
        <p:spPr>
          <a:xfrm>
            <a:off x="17843724" y="4305826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00669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6" name="Shape"/>
          <p:cNvSpPr/>
          <p:nvPr/>
        </p:nvSpPr>
        <p:spPr>
          <a:xfrm>
            <a:off x="17843724" y="4648726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00669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7" name="Shape"/>
          <p:cNvSpPr/>
          <p:nvPr/>
        </p:nvSpPr>
        <p:spPr>
          <a:xfrm>
            <a:off x="17843724" y="4991626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00669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6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68400" y="5289962"/>
            <a:ext cx="10008000" cy="7128000"/>
          </a:xfrm>
          <a:prstGeom prst="rect">
            <a:avLst/>
          </a:prstGeom>
          <a:solidFill>
            <a:srgbClr val="8FAE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0050" y="5550198"/>
            <a:ext cx="11592000" cy="5400000"/>
          </a:xfrm>
          <a:prstGeom prst="rect">
            <a:avLst/>
          </a:prstGeom>
          <a:solidFill>
            <a:srgbClr val="46A5C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70298" y="13145726"/>
            <a:ext cx="7942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42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5043280" y="679795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Информация об элементе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245331" y="3315342"/>
            <a:ext cx="4836580" cy="8206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 dirty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«Эталон» разработки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283558" y="3539793"/>
            <a:ext cx="6429965" cy="8206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3600" b="0" dirty="0">
                <a:solidFill>
                  <a:srgbClr val="964E4E"/>
                </a:solidFill>
                <a:latin typeface="Montserrat Bold"/>
                <a:ea typeface="Montserrat Bold"/>
                <a:cs typeface="Montserrat Bold"/>
              </a:rPr>
              <a:t>Хороший пример разработки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t="5842" r="5136" b="9035"/>
          <a:stretch/>
        </p:blipFill>
        <p:spPr>
          <a:xfrm>
            <a:off x="609600" y="5771000"/>
            <a:ext cx="11620500" cy="542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6945" y="4996611"/>
            <a:ext cx="10013353" cy="72613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2267275" y="12470930"/>
            <a:ext cx="19559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Цветовая </a:t>
            </a:r>
            <a:r>
              <a:rPr lang="ru-RU" sz="3200" b="0" dirty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идентификация облегчает восприятие элементов </a:t>
            </a:r>
            <a:r>
              <a:rPr lang="ru-RU" sz="32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в </a:t>
            </a:r>
            <a:r>
              <a:rPr lang="ru-RU" sz="32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модели</a:t>
            </a:r>
            <a:endParaRPr lang="ru-RU" sz="32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568C464-1004-46C3-A80E-B82A85CA5BBC}"/>
              </a:ext>
            </a:extLst>
          </p:cNvPr>
          <p:cNvSpPr/>
          <p:nvPr/>
        </p:nvSpPr>
        <p:spPr>
          <a:xfrm>
            <a:off x="8337693" y="2189789"/>
            <a:ext cx="9474496" cy="11324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Цветовая идентификация</a:t>
            </a:r>
            <a:endParaRPr lang="ru-RU" sz="40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7" name="Rounded Rectangle"/>
          <p:cNvSpPr/>
          <p:nvPr/>
        </p:nvSpPr>
        <p:spPr>
          <a:xfrm>
            <a:off x="957056" y="12177816"/>
            <a:ext cx="1270001" cy="1270002"/>
          </a:xfrm>
          <a:prstGeom prst="roundRect">
            <a:avLst>
              <a:gd name="adj" fmla="val 30239"/>
            </a:avLst>
          </a:prstGeom>
          <a:solidFill>
            <a:srgbClr val="964E4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8" name="Graphic 192"/>
          <p:cNvSpPr/>
          <p:nvPr/>
        </p:nvSpPr>
        <p:spPr>
          <a:xfrm>
            <a:off x="1326154" y="12536795"/>
            <a:ext cx="531807" cy="548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2090" y="7044"/>
                </a:moveTo>
                <a:cubicBezTo>
                  <a:pt x="2090" y="7600"/>
                  <a:pt x="1622" y="8050"/>
                  <a:pt x="1045" y="8050"/>
                </a:cubicBezTo>
                <a:cubicBezTo>
                  <a:pt x="468" y="8050"/>
                  <a:pt x="0" y="7600"/>
                  <a:pt x="0" y="7044"/>
                </a:cubicBezTo>
                <a:cubicBezTo>
                  <a:pt x="0" y="6488"/>
                  <a:pt x="468" y="6038"/>
                  <a:pt x="1045" y="6038"/>
                </a:cubicBezTo>
                <a:cubicBezTo>
                  <a:pt x="1622" y="6038"/>
                  <a:pt x="2090" y="6488"/>
                  <a:pt x="2090" y="7044"/>
                </a:cubicBezTo>
                <a:close/>
                <a:moveTo>
                  <a:pt x="1742" y="671"/>
                </a:moveTo>
                <a:cubicBezTo>
                  <a:pt x="1165" y="671"/>
                  <a:pt x="697" y="1121"/>
                  <a:pt x="697" y="1677"/>
                </a:cubicBezTo>
                <a:cubicBezTo>
                  <a:pt x="697" y="2233"/>
                  <a:pt x="1165" y="2683"/>
                  <a:pt x="1742" y="2683"/>
                </a:cubicBezTo>
                <a:cubicBezTo>
                  <a:pt x="2319" y="2683"/>
                  <a:pt x="2787" y="2233"/>
                  <a:pt x="2787" y="1677"/>
                </a:cubicBezTo>
                <a:cubicBezTo>
                  <a:pt x="2787" y="1121"/>
                  <a:pt x="2319" y="671"/>
                  <a:pt x="1742" y="671"/>
                </a:cubicBezTo>
                <a:close/>
                <a:moveTo>
                  <a:pt x="1742" y="11405"/>
                </a:moveTo>
                <a:cubicBezTo>
                  <a:pt x="1165" y="11405"/>
                  <a:pt x="697" y="11855"/>
                  <a:pt x="697" y="12411"/>
                </a:cubicBezTo>
                <a:cubicBezTo>
                  <a:pt x="697" y="12967"/>
                  <a:pt x="1165" y="13417"/>
                  <a:pt x="1742" y="13417"/>
                </a:cubicBezTo>
                <a:cubicBezTo>
                  <a:pt x="2319" y="13417"/>
                  <a:pt x="2787" y="12967"/>
                  <a:pt x="2787" y="12411"/>
                </a:cubicBezTo>
                <a:cubicBezTo>
                  <a:pt x="2787" y="11855"/>
                  <a:pt x="2319" y="11405"/>
                  <a:pt x="1742" y="11405"/>
                </a:cubicBezTo>
                <a:close/>
                <a:moveTo>
                  <a:pt x="19858" y="671"/>
                </a:moveTo>
                <a:cubicBezTo>
                  <a:pt x="19281" y="671"/>
                  <a:pt x="18813" y="1121"/>
                  <a:pt x="18813" y="1677"/>
                </a:cubicBezTo>
                <a:cubicBezTo>
                  <a:pt x="18813" y="2233"/>
                  <a:pt x="19281" y="2683"/>
                  <a:pt x="19858" y="2683"/>
                </a:cubicBezTo>
                <a:cubicBezTo>
                  <a:pt x="20435" y="2683"/>
                  <a:pt x="20903" y="2233"/>
                  <a:pt x="20903" y="1677"/>
                </a:cubicBezTo>
                <a:cubicBezTo>
                  <a:pt x="20903" y="1121"/>
                  <a:pt x="20435" y="671"/>
                  <a:pt x="19858" y="671"/>
                </a:cubicBezTo>
                <a:close/>
                <a:moveTo>
                  <a:pt x="19858" y="11405"/>
                </a:moveTo>
                <a:cubicBezTo>
                  <a:pt x="19281" y="11405"/>
                  <a:pt x="18813" y="11855"/>
                  <a:pt x="18813" y="12411"/>
                </a:cubicBezTo>
                <a:cubicBezTo>
                  <a:pt x="18813" y="12967"/>
                  <a:pt x="19281" y="13417"/>
                  <a:pt x="19858" y="13417"/>
                </a:cubicBezTo>
                <a:cubicBezTo>
                  <a:pt x="20435" y="13417"/>
                  <a:pt x="20903" y="12967"/>
                  <a:pt x="20903" y="12411"/>
                </a:cubicBezTo>
                <a:cubicBezTo>
                  <a:pt x="20903" y="11855"/>
                  <a:pt x="20435" y="11405"/>
                  <a:pt x="19858" y="11405"/>
                </a:cubicBezTo>
                <a:close/>
                <a:moveTo>
                  <a:pt x="20555" y="6038"/>
                </a:moveTo>
                <a:cubicBezTo>
                  <a:pt x="19978" y="6038"/>
                  <a:pt x="19510" y="6488"/>
                  <a:pt x="19510" y="7044"/>
                </a:cubicBezTo>
                <a:cubicBezTo>
                  <a:pt x="19510" y="7600"/>
                  <a:pt x="19978" y="8050"/>
                  <a:pt x="20555" y="8050"/>
                </a:cubicBezTo>
                <a:cubicBezTo>
                  <a:pt x="21132" y="8050"/>
                  <a:pt x="21600" y="7600"/>
                  <a:pt x="21600" y="7044"/>
                </a:cubicBezTo>
                <a:cubicBezTo>
                  <a:pt x="21600" y="6488"/>
                  <a:pt x="21132" y="6038"/>
                  <a:pt x="20555" y="6038"/>
                </a:cubicBezTo>
                <a:close/>
                <a:moveTo>
                  <a:pt x="16578" y="11364"/>
                </a:moveTo>
                <a:cubicBezTo>
                  <a:pt x="15938" y="12186"/>
                  <a:pt x="15532" y="13155"/>
                  <a:pt x="15402" y="14175"/>
                </a:cubicBezTo>
                <a:cubicBezTo>
                  <a:pt x="15929" y="14396"/>
                  <a:pt x="16170" y="14986"/>
                  <a:pt x="15941" y="15494"/>
                </a:cubicBezTo>
                <a:cubicBezTo>
                  <a:pt x="15825" y="15749"/>
                  <a:pt x="15605" y="15947"/>
                  <a:pt x="15332" y="16039"/>
                </a:cubicBezTo>
                <a:lnTo>
                  <a:pt x="15332" y="18427"/>
                </a:lnTo>
                <a:cubicBezTo>
                  <a:pt x="15335" y="19257"/>
                  <a:pt x="14810" y="20005"/>
                  <a:pt x="14008" y="20311"/>
                </a:cubicBezTo>
                <a:lnTo>
                  <a:pt x="11192" y="21396"/>
                </a:lnTo>
                <a:cubicBezTo>
                  <a:pt x="10943" y="21492"/>
                  <a:pt x="10665" y="21492"/>
                  <a:pt x="10416" y="21396"/>
                </a:cubicBezTo>
                <a:lnTo>
                  <a:pt x="7595" y="20311"/>
                </a:lnTo>
                <a:cubicBezTo>
                  <a:pt x="6793" y="20005"/>
                  <a:pt x="6268" y="19257"/>
                  <a:pt x="6271" y="18427"/>
                </a:cubicBezTo>
                <a:lnTo>
                  <a:pt x="6271" y="16039"/>
                </a:lnTo>
                <a:cubicBezTo>
                  <a:pt x="5728" y="15856"/>
                  <a:pt x="5442" y="15284"/>
                  <a:pt x="5632" y="14762"/>
                </a:cubicBezTo>
                <a:cubicBezTo>
                  <a:pt x="5728" y="14500"/>
                  <a:pt x="5932" y="14287"/>
                  <a:pt x="6196" y="14175"/>
                </a:cubicBezTo>
                <a:cubicBezTo>
                  <a:pt x="6062" y="13153"/>
                  <a:pt x="5654" y="12182"/>
                  <a:pt x="5012" y="11358"/>
                </a:cubicBezTo>
                <a:cubicBezTo>
                  <a:pt x="4003" y="10113"/>
                  <a:pt x="3463" y="8576"/>
                  <a:pt x="3479" y="6997"/>
                </a:cubicBezTo>
                <a:cubicBezTo>
                  <a:pt x="3535" y="3213"/>
                  <a:pt x="6663" y="137"/>
                  <a:pt x="10591" y="3"/>
                </a:cubicBezTo>
                <a:cubicBezTo>
                  <a:pt x="14630" y="-108"/>
                  <a:pt x="17998" y="2954"/>
                  <a:pt x="18113" y="6843"/>
                </a:cubicBezTo>
                <a:cubicBezTo>
                  <a:pt x="18115" y="6910"/>
                  <a:pt x="18116" y="6977"/>
                  <a:pt x="18116" y="7044"/>
                </a:cubicBezTo>
                <a:cubicBezTo>
                  <a:pt x="18121" y="8609"/>
                  <a:pt x="17579" y="10131"/>
                  <a:pt x="16578" y="11364"/>
                </a:cubicBezTo>
                <a:close/>
                <a:moveTo>
                  <a:pt x="13228" y="18443"/>
                </a:moveTo>
                <a:lnTo>
                  <a:pt x="13239" y="16101"/>
                </a:lnTo>
                <a:lnTo>
                  <a:pt x="8361" y="16101"/>
                </a:lnTo>
                <a:lnTo>
                  <a:pt x="8361" y="18427"/>
                </a:lnTo>
                <a:lnTo>
                  <a:pt x="10800" y="19377"/>
                </a:lnTo>
                <a:close/>
                <a:moveTo>
                  <a:pt x="16026" y="7044"/>
                </a:moveTo>
                <a:cubicBezTo>
                  <a:pt x="16026" y="4265"/>
                  <a:pt x="13686" y="2012"/>
                  <a:pt x="10800" y="2012"/>
                </a:cubicBezTo>
                <a:lnTo>
                  <a:pt x="10650" y="2012"/>
                </a:lnTo>
                <a:cubicBezTo>
                  <a:pt x="7847" y="2110"/>
                  <a:pt x="5615" y="4306"/>
                  <a:pt x="5574" y="7006"/>
                </a:cubicBezTo>
                <a:cubicBezTo>
                  <a:pt x="5562" y="8134"/>
                  <a:pt x="5946" y="9232"/>
                  <a:pt x="6666" y="10122"/>
                </a:cubicBezTo>
                <a:cubicBezTo>
                  <a:pt x="7569" y="11279"/>
                  <a:pt x="8129" y="12649"/>
                  <a:pt x="8287" y="14088"/>
                </a:cubicBezTo>
                <a:lnTo>
                  <a:pt x="13308" y="14088"/>
                </a:lnTo>
                <a:cubicBezTo>
                  <a:pt x="13464" y="12652"/>
                  <a:pt x="14023" y="11283"/>
                  <a:pt x="14926" y="10130"/>
                </a:cubicBezTo>
                <a:cubicBezTo>
                  <a:pt x="15642" y="9249"/>
                  <a:pt x="16029" y="8162"/>
                  <a:pt x="16026" y="7044"/>
                </a:cubicBezTo>
                <a:close/>
                <a:moveTo>
                  <a:pt x="9755" y="7044"/>
                </a:moveTo>
                <a:cubicBezTo>
                  <a:pt x="9755" y="6488"/>
                  <a:pt x="10223" y="6038"/>
                  <a:pt x="10800" y="6038"/>
                </a:cubicBezTo>
                <a:cubicBezTo>
                  <a:pt x="11377" y="6038"/>
                  <a:pt x="11845" y="5587"/>
                  <a:pt x="11845" y="5031"/>
                </a:cubicBezTo>
                <a:cubicBezTo>
                  <a:pt x="11845" y="4476"/>
                  <a:pt x="11377" y="4025"/>
                  <a:pt x="10800" y="4025"/>
                </a:cubicBezTo>
                <a:cubicBezTo>
                  <a:pt x="9069" y="4027"/>
                  <a:pt x="7666" y="5377"/>
                  <a:pt x="7665" y="7044"/>
                </a:cubicBezTo>
                <a:cubicBezTo>
                  <a:pt x="7665" y="7600"/>
                  <a:pt x="8132" y="8050"/>
                  <a:pt x="8710" y="8050"/>
                </a:cubicBezTo>
                <a:cubicBezTo>
                  <a:pt x="9287" y="8050"/>
                  <a:pt x="9755" y="7600"/>
                  <a:pt x="9755" y="7044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9" name="Text"/>
          <p:cNvSpPr txBox="1"/>
          <p:nvPr/>
        </p:nvSpPr>
        <p:spPr>
          <a:xfrm>
            <a:off x="966360" y="11625784"/>
            <a:ext cx="1536461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defTabSz="457200">
              <a:lnSpc>
                <a:spcPct val="120000"/>
              </a:lnSpc>
              <a:defRPr sz="2200" b="0">
                <a:solidFill>
                  <a:srgbClr val="7F81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ru-RU" sz="2800" b="1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Важно:</a:t>
            </a:r>
            <a:endParaRPr lang="ru-RU" sz="2800" b="1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0" name="Shape"/>
          <p:cNvSpPr/>
          <p:nvPr/>
        </p:nvSpPr>
        <p:spPr>
          <a:xfrm>
            <a:off x="6261324" y="4572526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00669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1" name="Shape"/>
          <p:cNvSpPr/>
          <p:nvPr/>
        </p:nvSpPr>
        <p:spPr>
          <a:xfrm>
            <a:off x="6261324" y="4915426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69BEE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3" name="Shape"/>
          <p:cNvSpPr/>
          <p:nvPr/>
        </p:nvSpPr>
        <p:spPr>
          <a:xfrm>
            <a:off x="6261324" y="5258326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7" name="Shape"/>
          <p:cNvSpPr/>
          <p:nvPr/>
        </p:nvSpPr>
        <p:spPr>
          <a:xfrm>
            <a:off x="18586674" y="4362976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00669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8" name="Shape"/>
          <p:cNvSpPr/>
          <p:nvPr/>
        </p:nvSpPr>
        <p:spPr>
          <a:xfrm>
            <a:off x="18586674" y="4705876"/>
            <a:ext cx="177342" cy="177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6" extrusionOk="0">
                <a:moveTo>
                  <a:pt x="9840" y="0"/>
                </a:moveTo>
                <a:cubicBezTo>
                  <a:pt x="7322" y="0"/>
                  <a:pt x="4802" y="1030"/>
                  <a:pt x="2882" y="3038"/>
                </a:cubicBezTo>
                <a:cubicBezTo>
                  <a:pt x="-960" y="7054"/>
                  <a:pt x="-960" y="13569"/>
                  <a:pt x="2882" y="17585"/>
                </a:cubicBezTo>
                <a:cubicBezTo>
                  <a:pt x="6723" y="21600"/>
                  <a:pt x="12957" y="21600"/>
                  <a:pt x="16798" y="17585"/>
                </a:cubicBezTo>
                <a:cubicBezTo>
                  <a:pt x="20640" y="13569"/>
                  <a:pt x="20640" y="7054"/>
                  <a:pt x="16798" y="3038"/>
                </a:cubicBezTo>
                <a:cubicBezTo>
                  <a:pt x="14878" y="1030"/>
                  <a:pt x="12358" y="0"/>
                  <a:pt x="9840" y="0"/>
                </a:cubicBezTo>
                <a:close/>
              </a:path>
            </a:pathLst>
          </a:custGeom>
          <a:solidFill>
            <a:srgbClr val="69BEE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46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70298" y="13145726"/>
            <a:ext cx="7942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43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4300330" y="697075"/>
            <a:ext cx="1322638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Выводы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43332" y="9943787"/>
            <a:ext cx="2867066" cy="1999236"/>
            <a:chOff x="0" y="1324022"/>
            <a:chExt cx="1953499" cy="1203656"/>
          </a:xfrm>
          <a:solidFill>
            <a:srgbClr val="964E4E">
              <a:alpha val="75000"/>
            </a:srgbClr>
          </a:solidFill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0" y="1324022"/>
              <a:ext cx="1953499" cy="1203656"/>
            </a:xfrm>
            <a:prstGeom prst="roundRect">
              <a:avLst/>
            </a:prstGeom>
            <a:grpFill/>
            <a:ln>
              <a:solidFill>
                <a:srgbClr val="964E4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6"/>
            <p:cNvSpPr txBox="1"/>
            <p:nvPr/>
          </p:nvSpPr>
          <p:spPr>
            <a:xfrm>
              <a:off x="58758" y="1382780"/>
              <a:ext cx="1835983" cy="10861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840" tIns="121920" rIns="243840" bIns="121920" numCol="1" spcCol="1270" anchor="ctr" anchorCtr="0">
              <a:noAutofit/>
            </a:bodyPr>
            <a:lstStyle/>
            <a:p>
              <a:pPr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0" dirty="0" smtClean="0">
                  <a:solidFill>
                    <a:schemeClr val="bg1"/>
                  </a:solidFill>
                  <a:latin typeface="Montserrat Bold"/>
                  <a:ea typeface="Montserrat Bold"/>
                  <a:cs typeface="Montserrat Bold"/>
                </a:rPr>
                <a:t>Требования</a:t>
              </a:r>
              <a:endParaRPr lang="ru-RU" b="0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81753" y="9166878"/>
            <a:ext cx="19902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kern="1200" dirty="0" smtClean="0">
                <a:solidFill>
                  <a:srgbClr val="760000"/>
                </a:solidFill>
              </a:rPr>
              <a:t>Заказчик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343081" y="9943788"/>
            <a:ext cx="3093281" cy="2054040"/>
          </a:xfrm>
          <a:prstGeom prst="roundRect">
            <a:avLst/>
          </a:prstGeom>
          <a:solidFill>
            <a:srgbClr val="46A5CB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Прямоугольник 23"/>
          <p:cNvSpPr/>
          <p:nvPr/>
        </p:nvSpPr>
        <p:spPr>
          <a:xfrm>
            <a:off x="10071940" y="8787847"/>
            <a:ext cx="2905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kern="1200" dirty="0" smtClean="0">
                <a:solidFill>
                  <a:srgbClr val="5189A2"/>
                </a:solidFill>
              </a:rPr>
              <a:t>Проектная </a:t>
            </a:r>
          </a:p>
          <a:p>
            <a:r>
              <a:rPr lang="ru-RU" sz="3200" kern="1200" dirty="0" smtClean="0">
                <a:solidFill>
                  <a:srgbClr val="5189A2"/>
                </a:solidFill>
              </a:rPr>
              <a:t>модель</a:t>
            </a:r>
            <a:endParaRPr lang="ru-RU" dirty="0">
              <a:solidFill>
                <a:srgbClr val="5189A2"/>
              </a:solidFill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10800000">
            <a:off x="3410398" y="10574831"/>
            <a:ext cx="1932684" cy="19806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410398" y="11315203"/>
            <a:ext cx="1932684" cy="19806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5277567" y="10689488"/>
            <a:ext cx="31470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844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0" dirty="0" smtClean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Проектирование</a:t>
            </a:r>
            <a:endParaRPr lang="ru-RU" b="0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143036" y="9943785"/>
            <a:ext cx="2867066" cy="1999236"/>
          </a:xfrm>
          <a:prstGeom prst="roundRect">
            <a:avLst/>
          </a:prstGeom>
          <a:solidFill>
            <a:srgbClr val="5189A2">
              <a:alpha val="75000"/>
            </a:srgbClr>
          </a:solidFill>
          <a:ln>
            <a:solidFill>
              <a:srgbClr val="5189A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5" name="Прямоугольник 44"/>
          <p:cNvSpPr/>
          <p:nvPr/>
        </p:nvSpPr>
        <p:spPr>
          <a:xfrm>
            <a:off x="5310214" y="9166878"/>
            <a:ext cx="3419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kern="1200" dirty="0" smtClean="0">
                <a:solidFill>
                  <a:srgbClr val="46A5CB"/>
                </a:solidFill>
              </a:rPr>
              <a:t>Проектировщик</a:t>
            </a:r>
            <a:endParaRPr lang="ru-RU" dirty="0">
              <a:solidFill>
                <a:srgbClr val="46A5CB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1018578" y="10709040"/>
            <a:ext cx="106792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844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0" dirty="0" smtClean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ЦИМ</a:t>
            </a:r>
            <a:endParaRPr lang="ru-RU" b="0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  <p:cxnSp>
        <p:nvCxnSpPr>
          <p:cNvPr id="47" name="Прямая соединительная линия 46"/>
          <p:cNvCxnSpPr>
            <a:stCxn id="113" idx="1"/>
          </p:cNvCxnSpPr>
          <p:nvPr/>
        </p:nvCxnSpPr>
        <p:spPr>
          <a:xfrm flipH="1" flipV="1">
            <a:off x="13010104" y="10943404"/>
            <a:ext cx="2147141" cy="8354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7442943" y="7700873"/>
            <a:ext cx="94981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ru-RU" sz="4000" dirty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Схема потока данных на стадии «П»</a:t>
            </a:r>
            <a:endParaRPr lang="ru-RU" sz="400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20170989" y="8690252"/>
            <a:ext cx="3573796" cy="1999236"/>
          </a:xfrm>
          <a:prstGeom prst="roundRect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1" name="Прямоугольник 80"/>
          <p:cNvSpPr/>
          <p:nvPr/>
        </p:nvSpPr>
        <p:spPr>
          <a:xfrm>
            <a:off x="21240671" y="8033265"/>
            <a:ext cx="1434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kern="1200" dirty="0" smtClean="0">
                <a:solidFill>
                  <a:schemeClr val="accent1">
                    <a:lumMod val="50000"/>
                  </a:schemeClr>
                </a:solidFill>
              </a:rPr>
              <a:t>Смета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20230554" y="11227212"/>
            <a:ext cx="3660645" cy="1999236"/>
          </a:xfrm>
          <a:prstGeom prst="roundRect">
            <a:avLst/>
          </a:prstGeom>
          <a:solidFill>
            <a:srgbClr val="8FAE8A">
              <a:alpha val="75000"/>
            </a:srgbClr>
          </a:solidFill>
          <a:ln>
            <a:solidFill>
              <a:srgbClr val="8FAE8A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5" name="Прямоугольник 84"/>
          <p:cNvSpPr/>
          <p:nvPr/>
        </p:nvSpPr>
        <p:spPr>
          <a:xfrm>
            <a:off x="21522545" y="9435953"/>
            <a:ext cx="99738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844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0" dirty="0" smtClean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ВОР</a:t>
            </a:r>
            <a:endParaRPr lang="ru-RU" b="0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20402931" y="11739205"/>
            <a:ext cx="3469219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844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0" dirty="0" smtClean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Обосновывающие</a:t>
            </a:r>
          </a:p>
          <a:p>
            <a:pPr defTabSz="2844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0" dirty="0" smtClean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документы</a:t>
            </a:r>
            <a:endParaRPr lang="ru-RU" b="0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616497" y="10689488"/>
            <a:ext cx="145264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844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0" dirty="0" smtClean="0">
                <a:solidFill>
                  <a:srgbClr val="760000"/>
                </a:solidFill>
                <a:latin typeface="Montserrat Bold"/>
                <a:ea typeface="Montserrat Bold"/>
                <a:cs typeface="Montserrat Bold"/>
              </a:rPr>
              <a:t>Диалог</a:t>
            </a:r>
            <a:endParaRPr lang="ru-RU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</p:txBody>
      </p:sp>
      <p:cxnSp>
        <p:nvCxnSpPr>
          <p:cNvPr id="90" name="Прямая соединительная линия 89"/>
          <p:cNvCxnSpPr>
            <a:stCxn id="41" idx="1"/>
          </p:cNvCxnSpPr>
          <p:nvPr/>
        </p:nvCxnSpPr>
        <p:spPr>
          <a:xfrm flipH="1" flipV="1">
            <a:off x="8424581" y="10915997"/>
            <a:ext cx="1718455" cy="27406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19384646" y="9846189"/>
            <a:ext cx="28869" cy="2208496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H="1">
            <a:off x="19372866" y="9835619"/>
            <a:ext cx="779074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 flipH="1">
            <a:off x="19372866" y="12046099"/>
            <a:ext cx="854870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" name="Скругленный прямоугольник 112"/>
          <p:cNvSpPr/>
          <p:nvPr/>
        </p:nvSpPr>
        <p:spPr>
          <a:xfrm>
            <a:off x="15157245" y="9952140"/>
            <a:ext cx="2867066" cy="1999236"/>
          </a:xfrm>
          <a:prstGeom prst="roundRect">
            <a:avLst/>
          </a:prstGeom>
          <a:solidFill>
            <a:schemeClr val="accent5">
              <a:lumMod val="75000"/>
              <a:alpha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5" name="Прямоугольник 114"/>
          <p:cNvSpPr/>
          <p:nvPr/>
        </p:nvSpPr>
        <p:spPr>
          <a:xfrm>
            <a:off x="15826786" y="10689488"/>
            <a:ext cx="15279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844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0" dirty="0" smtClean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Отчеты</a:t>
            </a:r>
            <a:endParaRPr lang="ru-RU" b="0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  <p:cxnSp>
        <p:nvCxnSpPr>
          <p:cNvPr id="119" name="Прямая соединительная линия 118"/>
          <p:cNvCxnSpPr>
            <a:endCxn id="113" idx="3"/>
          </p:cNvCxnSpPr>
          <p:nvPr/>
        </p:nvCxnSpPr>
        <p:spPr>
          <a:xfrm flipH="1">
            <a:off x="18024311" y="10951758"/>
            <a:ext cx="1348555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Прямоугольник 121"/>
          <p:cNvSpPr/>
          <p:nvPr/>
        </p:nvSpPr>
        <p:spPr>
          <a:xfrm>
            <a:off x="15157245" y="9100886"/>
            <a:ext cx="285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kern="1200" dirty="0" smtClean="0">
                <a:solidFill>
                  <a:schemeClr val="accent5">
                    <a:lumMod val="75000"/>
                  </a:schemeClr>
                </a:solidFill>
              </a:rPr>
              <a:t>Калькуляция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1803082" y="12277739"/>
            <a:ext cx="456118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kern="1200" dirty="0" smtClean="0">
                <a:solidFill>
                  <a:srgbClr val="760000"/>
                </a:solidFill>
              </a:rPr>
              <a:t>Визуализация связей</a:t>
            </a:r>
          </a:p>
          <a:p>
            <a:r>
              <a:rPr lang="ru-RU" sz="3200" kern="1200" dirty="0" smtClean="0">
                <a:solidFill>
                  <a:srgbClr val="760000"/>
                </a:solidFill>
              </a:rPr>
              <a:t>проекта и сметы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54491" y="2493861"/>
            <a:ext cx="17640000" cy="792000"/>
          </a:xfrm>
          <a:prstGeom prst="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4"/>
              </a:buBlip>
            </a:pPr>
            <a:r>
              <a:rPr lang="ru-RU" sz="3600">
                <a:solidFill>
                  <a:schemeClr val="bg1"/>
                </a:solidFill>
                <a:latin typeface="Montserrat Bold"/>
                <a:ea typeface="+mn-ea"/>
                <a:cs typeface="+mn-cs"/>
              </a:rPr>
              <a:t> Заказчикам необходимо грамотно составлять техническое задание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54490" y="3505755"/>
            <a:ext cx="17640000" cy="799200"/>
          </a:xfrm>
          <a:prstGeom prst="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4"/>
              </a:buBlip>
            </a:pPr>
            <a:r>
              <a:rPr lang="ru-RU" sz="3600">
                <a:solidFill>
                  <a:schemeClr val="bg1"/>
                </a:solidFill>
                <a:latin typeface="Montserrat Bold"/>
                <a:ea typeface="+mn-ea"/>
                <a:cs typeface="+mn-cs"/>
              </a:rPr>
              <a:t>Заказчикам необходимо осуществлять контроль на всех этапах работ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36491" y="4511156"/>
            <a:ext cx="17640000" cy="799200"/>
          </a:xfrm>
          <a:prstGeom prst="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4"/>
              </a:buBlip>
            </a:pPr>
            <a:r>
              <a:rPr lang="ru-RU" sz="3600">
                <a:solidFill>
                  <a:schemeClr val="bg1"/>
                </a:solidFill>
                <a:latin typeface="Montserrat Bold"/>
                <a:ea typeface="+mn-ea"/>
                <a:cs typeface="+mn-cs"/>
              </a:rPr>
              <a:t>Проектировщикам необходимо учитывать требования Заказчика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36491" y="5524892"/>
            <a:ext cx="17604000" cy="799200"/>
          </a:xfrm>
          <a:prstGeom prst="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4"/>
              </a:buBlip>
            </a:pPr>
            <a:r>
              <a:rPr lang="ru-RU" sz="3600">
                <a:solidFill>
                  <a:schemeClr val="bg1"/>
                </a:solidFill>
                <a:latin typeface="Montserrat Bold"/>
                <a:ea typeface="+mn-ea"/>
                <a:cs typeface="+mn-cs"/>
              </a:rPr>
              <a:t>Технологии информационного моделирования – «помощник» для Сметы</a:t>
            </a:r>
            <a:endParaRPr lang="ru-RU" sz="3600" dirty="0">
              <a:solidFill>
                <a:schemeClr val="bg1"/>
              </a:solidFill>
              <a:latin typeface="Montserrat Bold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33753" y="6514386"/>
            <a:ext cx="17640000" cy="799200"/>
          </a:xfrm>
          <a:prstGeom prst="rect">
            <a:avLst/>
          </a:prstGeom>
          <a:solidFill>
            <a:srgbClr val="0379B2">
              <a:alpha val="85000"/>
            </a:srgb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l">
              <a:buSzPct val="145000"/>
              <a:buBlip>
                <a:blip r:embed="rId4"/>
              </a:buBlip>
            </a:pPr>
            <a:r>
              <a:rPr lang="ru-RU" sz="3600">
                <a:solidFill>
                  <a:schemeClr val="bg1"/>
                </a:solidFill>
                <a:latin typeface="Montserrat Bold"/>
                <a:ea typeface="+mn-ea"/>
                <a:cs typeface="+mn-cs"/>
              </a:rPr>
              <a:t>Приказ Минстроя России – ужесточение требований к </a:t>
            </a:r>
            <a:r>
              <a:rPr lang="ru-RU" sz="3600" smtClean="0">
                <a:solidFill>
                  <a:schemeClr val="bg1"/>
                </a:solidFill>
                <a:latin typeface="Montserrat Bold"/>
                <a:ea typeface="+mn-ea"/>
                <a:cs typeface="+mn-cs"/>
              </a:rPr>
              <a:t>ЦИМ</a:t>
            </a:r>
            <a:endParaRPr lang="ru-RU" sz="3600" dirty="0">
              <a:solidFill>
                <a:schemeClr val="bg1"/>
              </a:solidFill>
              <a:latin typeface="Montserrat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01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27"/>
          <p:cNvSpPr/>
          <p:nvPr/>
        </p:nvSpPr>
        <p:spPr>
          <a:xfrm>
            <a:off x="9955097" y="9393977"/>
            <a:ext cx="3852000" cy="3780000"/>
          </a:xfrm>
          <a:prstGeom prst="roundRect">
            <a:avLst>
              <a:gd name="adj" fmla="val 2674"/>
            </a:avLst>
          </a:prstGeom>
          <a:solidFill>
            <a:srgbClr val="5189A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5782775" y="9393977"/>
            <a:ext cx="3852000" cy="3780000"/>
          </a:xfrm>
          <a:prstGeom prst="roundRect">
            <a:avLst>
              <a:gd name="adj" fmla="val 2674"/>
            </a:avLst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127419" y="9393977"/>
            <a:ext cx="3852000" cy="3780000"/>
          </a:xfrm>
          <a:prstGeom prst="roundRect">
            <a:avLst>
              <a:gd name="adj" fmla="val 2674"/>
            </a:avLst>
          </a:prstGeom>
          <a:solidFill>
            <a:srgbClr val="00669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345" y="9638341"/>
            <a:ext cx="3257550" cy="3276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70298" y="13145726"/>
            <a:ext cx="79420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44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2781497" y="679795"/>
            <a:ext cx="1322638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Полезные ссылки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4204204" y="8303879"/>
            <a:ext cx="15516000" cy="756000"/>
          </a:xfrm>
          <a:custGeom>
            <a:avLst/>
            <a:gdLst>
              <a:gd name="connsiteX0" fmla="*/ 359273 w 15313176"/>
              <a:gd name="connsiteY0" fmla="*/ 0 h 2155592"/>
              <a:gd name="connsiteX1" fmla="*/ 14953902 w 15313176"/>
              <a:gd name="connsiteY1" fmla="*/ 0 h 2155592"/>
              <a:gd name="connsiteX2" fmla="*/ 15313176 w 15313176"/>
              <a:gd name="connsiteY2" fmla="*/ 359273 h 2155592"/>
              <a:gd name="connsiteX3" fmla="*/ 15313176 w 15313176"/>
              <a:gd name="connsiteY3" fmla="*/ 1796319 h 2155592"/>
              <a:gd name="connsiteX4" fmla="*/ 14953902 w 15313176"/>
              <a:gd name="connsiteY4" fmla="*/ 2155592 h 2155592"/>
              <a:gd name="connsiteX5" fmla="*/ 359273 w 15313176"/>
              <a:gd name="connsiteY5" fmla="*/ 2155592 h 2155592"/>
              <a:gd name="connsiteX6" fmla="*/ 0 w 15313176"/>
              <a:gd name="connsiteY6" fmla="*/ 1796319 h 2155592"/>
              <a:gd name="connsiteX7" fmla="*/ 0 w 15313176"/>
              <a:gd name="connsiteY7" fmla="*/ 359273 h 2155592"/>
              <a:gd name="connsiteX8" fmla="*/ 359273 w 15313176"/>
              <a:gd name="connsiteY8" fmla="*/ 0 h 215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13176" h="2155592">
                <a:moveTo>
                  <a:pt x="359273" y="0"/>
                </a:moveTo>
                <a:lnTo>
                  <a:pt x="14953902" y="0"/>
                </a:lnTo>
                <a:cubicBezTo>
                  <a:pt x="15152324" y="0"/>
                  <a:pt x="15313176" y="160852"/>
                  <a:pt x="15313176" y="359273"/>
                </a:cubicBezTo>
                <a:lnTo>
                  <a:pt x="15313176" y="1796319"/>
                </a:lnTo>
                <a:cubicBezTo>
                  <a:pt x="15313176" y="1994740"/>
                  <a:pt x="15152324" y="2155592"/>
                  <a:pt x="14953902" y="2155592"/>
                </a:cubicBezTo>
                <a:lnTo>
                  <a:pt x="359273" y="2155592"/>
                </a:lnTo>
                <a:cubicBezTo>
                  <a:pt x="160851" y="2155592"/>
                  <a:pt x="0" y="1994740"/>
                  <a:pt x="0" y="1796319"/>
                </a:cubicBezTo>
                <a:lnTo>
                  <a:pt x="0" y="359273"/>
                </a:lnTo>
                <a:cubicBezTo>
                  <a:pt x="0" y="160852"/>
                  <a:pt x="160851" y="0"/>
                  <a:pt x="359273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/>
            </a:solidFill>
            <a:prstDash val="soli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0">
            <a:noAutofit/>
          </a:bodyPr>
          <a:lstStyle/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lvl="0">
              <a:lnSpc>
                <a:spcPct val="150000"/>
              </a:lnSpc>
            </a:pPr>
            <a:endParaRPr lang="ru-RU" sz="3600" b="0" dirty="0" smtClean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>
              <a:lnSpc>
                <a:spcPct val="150000"/>
              </a:lnSpc>
            </a:pPr>
            <a:endParaRPr lang="ru-RU" sz="3600" b="0" dirty="0" smtClean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Отечественное программное обеспечение</a:t>
            </a:r>
            <a:r>
              <a:rPr lang="en-US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для просмотра</a:t>
            </a:r>
          </a:p>
          <a:p>
            <a:pPr lvl="0">
              <a:lnSpc>
                <a:spcPct val="150000"/>
              </a:lnSpc>
            </a:pPr>
            <a:endParaRPr lang="ru-RU" sz="3600" b="0" dirty="0">
              <a:solidFill>
                <a:srgbClr val="760000"/>
              </a:solidFill>
              <a:latin typeface="Montserrat Bold"/>
              <a:ea typeface="Montserrat Bold"/>
              <a:cs typeface="Montserrat Bold"/>
            </a:endParaRPr>
          </a:p>
          <a:p>
            <a:pPr algn="l">
              <a:lnSpc>
                <a:spcPct val="150000"/>
              </a:lnSpc>
              <a:buSzPct val="150000"/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5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5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5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5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5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5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5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indent="-457200" algn="l">
              <a:lnSpc>
                <a:spcPct val="150000"/>
              </a:lnSpc>
              <a:buSzPct val="150000"/>
              <a:buBlip>
                <a:blip r:embed="rId5"/>
              </a:buBlip>
            </a:pPr>
            <a:endParaRPr lang="ru-RU" sz="36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  <a:p>
            <a:pPr marL="457200" lvl="0" indent="-457200" algn="l">
              <a:lnSpc>
                <a:spcPct val="150000"/>
              </a:lnSpc>
              <a:buSzPct val="150000"/>
              <a:buBlip>
                <a:blip r:embed="rId5"/>
              </a:buBlip>
            </a:pPr>
            <a:endParaRPr lang="ru-RU" sz="3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58" y="9645676"/>
            <a:ext cx="3258000" cy="3296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580" y="9674250"/>
            <a:ext cx="3258000" cy="3267696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4204204" y="2434706"/>
            <a:ext cx="4392000" cy="5328000"/>
          </a:xfrm>
          <a:prstGeom prst="roundRect">
            <a:avLst>
              <a:gd name="adj" fmla="val 2674"/>
            </a:avLst>
          </a:prstGeom>
          <a:solidFill>
            <a:srgbClr val="46A5C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90453" y="6460732"/>
            <a:ext cx="599477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3600" b="0" smtClean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Требования </a:t>
            </a:r>
          </a:p>
          <a:p>
            <a:r>
              <a:rPr lang="ru-RU" sz="3600" b="0" smtClean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Учреждения</a:t>
            </a:r>
            <a:endParaRPr lang="ru-RU" sz="3600" b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23" y="2682502"/>
            <a:ext cx="3813956" cy="3780000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5328204" y="2434706"/>
            <a:ext cx="4392000" cy="5328000"/>
          </a:xfrm>
          <a:prstGeom prst="roundRect">
            <a:avLst>
              <a:gd name="adj" fmla="val 2674"/>
            </a:avLst>
          </a:prstGeom>
          <a:solidFill>
            <a:srgbClr val="46A5C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526818" y="6519736"/>
            <a:ext cx="599477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3600" b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</a:rPr>
              <a:t>Проекты приказов Минстроя</a:t>
            </a:r>
            <a:endParaRPr lang="ru-RU" sz="3600" b="0" dirty="0">
              <a:solidFill>
                <a:schemeClr val="bg1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542" y="2701552"/>
            <a:ext cx="3812400" cy="3785803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 rot="16200000">
            <a:off x="9463454" y="4289952"/>
            <a:ext cx="193160" cy="1239905"/>
            <a:chOff x="1361607" y="6474062"/>
            <a:chExt cx="193160" cy="1239905"/>
          </a:xfrm>
        </p:grpSpPr>
        <p:sp>
          <p:nvSpPr>
            <p:cNvPr id="30" name="Shape"/>
            <p:cNvSpPr/>
            <p:nvPr/>
          </p:nvSpPr>
          <p:spPr>
            <a:xfrm>
              <a:off x="1377425" y="7005228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1" name="Shape"/>
            <p:cNvSpPr/>
            <p:nvPr/>
          </p:nvSpPr>
          <p:spPr>
            <a:xfrm>
              <a:off x="1361607" y="6474062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69BE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3" name="Shape"/>
            <p:cNvSpPr/>
            <p:nvPr/>
          </p:nvSpPr>
          <p:spPr>
            <a:xfrm>
              <a:off x="1377425" y="7536394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46A5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 rot="16200000">
            <a:off x="11056952" y="4274134"/>
            <a:ext cx="193160" cy="1239905"/>
            <a:chOff x="1361607" y="6474062"/>
            <a:chExt cx="193160" cy="1239905"/>
          </a:xfrm>
        </p:grpSpPr>
        <p:sp>
          <p:nvSpPr>
            <p:cNvPr id="35" name="Shape"/>
            <p:cNvSpPr/>
            <p:nvPr/>
          </p:nvSpPr>
          <p:spPr>
            <a:xfrm>
              <a:off x="1377425" y="7005228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6" name="Shape"/>
            <p:cNvSpPr/>
            <p:nvPr/>
          </p:nvSpPr>
          <p:spPr>
            <a:xfrm>
              <a:off x="1361607" y="6474062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69BE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7" name="Shape"/>
            <p:cNvSpPr/>
            <p:nvPr/>
          </p:nvSpPr>
          <p:spPr>
            <a:xfrm>
              <a:off x="1377425" y="7536394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46A5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 rot="16200000">
            <a:off x="12701459" y="4289952"/>
            <a:ext cx="193160" cy="1239905"/>
            <a:chOff x="1361607" y="6474062"/>
            <a:chExt cx="193160" cy="1239905"/>
          </a:xfrm>
        </p:grpSpPr>
        <p:sp>
          <p:nvSpPr>
            <p:cNvPr id="39" name="Shape"/>
            <p:cNvSpPr/>
            <p:nvPr/>
          </p:nvSpPr>
          <p:spPr>
            <a:xfrm>
              <a:off x="1377425" y="7005228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0" name="Shape"/>
            <p:cNvSpPr/>
            <p:nvPr/>
          </p:nvSpPr>
          <p:spPr>
            <a:xfrm>
              <a:off x="1361607" y="6474062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69BE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1" name="Shape"/>
            <p:cNvSpPr/>
            <p:nvPr/>
          </p:nvSpPr>
          <p:spPr>
            <a:xfrm>
              <a:off x="1377425" y="7536394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46A5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 rot="16200000">
            <a:off x="14294957" y="4274134"/>
            <a:ext cx="193160" cy="1239905"/>
            <a:chOff x="1361607" y="6474062"/>
            <a:chExt cx="193160" cy="1239905"/>
          </a:xfrm>
        </p:grpSpPr>
        <p:sp>
          <p:nvSpPr>
            <p:cNvPr id="43" name="Shape"/>
            <p:cNvSpPr/>
            <p:nvPr/>
          </p:nvSpPr>
          <p:spPr>
            <a:xfrm>
              <a:off x="1377425" y="7005228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4" name="Shape"/>
            <p:cNvSpPr/>
            <p:nvPr/>
          </p:nvSpPr>
          <p:spPr>
            <a:xfrm>
              <a:off x="1361607" y="6474062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69BEE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5" name="Shape"/>
            <p:cNvSpPr/>
            <p:nvPr/>
          </p:nvSpPr>
          <p:spPr>
            <a:xfrm>
              <a:off x="1377425" y="7536394"/>
              <a:ext cx="177342" cy="17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6" extrusionOk="0">
                  <a:moveTo>
                    <a:pt x="9840" y="0"/>
                  </a:moveTo>
                  <a:cubicBezTo>
                    <a:pt x="7322" y="0"/>
                    <a:pt x="4802" y="1030"/>
                    <a:pt x="2882" y="3038"/>
                  </a:cubicBezTo>
                  <a:cubicBezTo>
                    <a:pt x="-960" y="7054"/>
                    <a:pt x="-960" y="13569"/>
                    <a:pt x="2882" y="17585"/>
                  </a:cubicBezTo>
                  <a:cubicBezTo>
                    <a:pt x="6723" y="21600"/>
                    <a:pt x="12957" y="21600"/>
                    <a:pt x="16798" y="17585"/>
                  </a:cubicBezTo>
                  <a:cubicBezTo>
                    <a:pt x="20640" y="13569"/>
                    <a:pt x="20640" y="7054"/>
                    <a:pt x="16798" y="3038"/>
                  </a:cubicBezTo>
                  <a:cubicBezTo>
                    <a:pt x="14878" y="1030"/>
                    <a:pt x="12358" y="0"/>
                    <a:pt x="9840" y="0"/>
                  </a:cubicBezTo>
                  <a:close/>
                </a:path>
              </a:pathLst>
            </a:custGeom>
            <a:solidFill>
              <a:srgbClr val="46A5C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827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071860" y="-11080580"/>
            <a:ext cx="2240280" cy="2438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42678">
            <a:off x="5233557" y="5760315"/>
            <a:ext cx="10890943" cy="853124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9956608" y="10421454"/>
            <a:ext cx="722420" cy="965549"/>
            <a:chOff x="5807155" y="9422447"/>
            <a:chExt cx="703523" cy="931115"/>
          </a:xfrm>
        </p:grpSpPr>
        <p:grpSp>
          <p:nvGrpSpPr>
            <p:cNvPr id="14" name="Group"/>
            <p:cNvGrpSpPr/>
            <p:nvPr/>
          </p:nvGrpSpPr>
          <p:grpSpPr>
            <a:xfrm>
              <a:off x="5807155" y="9422447"/>
              <a:ext cx="703523" cy="931115"/>
              <a:chOff x="0" y="0"/>
              <a:chExt cx="500850" cy="660399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15" name="Graphic 2"/>
              <p:cNvSpPr/>
              <p:nvPr/>
            </p:nvSpPr>
            <p:spPr>
              <a:xfrm>
                <a:off x="-1" y="-1"/>
                <a:ext cx="500852" cy="660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8" h="20547" extrusionOk="0">
                    <a:moveTo>
                      <a:pt x="9834" y="20547"/>
                    </a:moveTo>
                    <a:cubicBezTo>
                      <a:pt x="9440" y="20547"/>
                      <a:pt x="9071" y="20396"/>
                      <a:pt x="8843" y="20141"/>
                    </a:cubicBezTo>
                    <a:lnTo>
                      <a:pt x="1811" y="12297"/>
                    </a:lnTo>
                    <a:cubicBezTo>
                      <a:pt x="-1329" y="8786"/>
                      <a:pt x="-283" y="3923"/>
                      <a:pt x="4148" y="1435"/>
                    </a:cubicBezTo>
                    <a:cubicBezTo>
                      <a:pt x="8579" y="-1053"/>
                      <a:pt x="14717" y="-224"/>
                      <a:pt x="17857" y="3287"/>
                    </a:cubicBezTo>
                    <a:cubicBezTo>
                      <a:pt x="20271" y="5986"/>
                      <a:pt x="20271" y="9598"/>
                      <a:pt x="17857" y="12297"/>
                    </a:cubicBezTo>
                    <a:lnTo>
                      <a:pt x="10825" y="20141"/>
                    </a:lnTo>
                    <a:cubicBezTo>
                      <a:pt x="10597" y="20396"/>
                      <a:pt x="10228" y="20547"/>
                      <a:pt x="9834" y="20547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</p:txBody>
          </p:sp>
          <p:sp>
            <p:nvSpPr>
              <p:cNvPr id="19" name="Graphic 84"/>
              <p:cNvSpPr/>
              <p:nvPr/>
            </p:nvSpPr>
            <p:spPr>
              <a:xfrm>
                <a:off x="140352" y="147451"/>
                <a:ext cx="220149" cy="220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2176"/>
                      <a:pt x="20484" y="13292"/>
                      <a:pt x="19108" y="13292"/>
                    </a:cubicBezTo>
                    <a:lnTo>
                      <a:pt x="13292" y="13292"/>
                    </a:lnTo>
                    <a:lnTo>
                      <a:pt x="13292" y="19108"/>
                    </a:lnTo>
                    <a:cubicBezTo>
                      <a:pt x="13292" y="20484"/>
                      <a:pt x="12177" y="21600"/>
                      <a:pt x="10800" y="21600"/>
                    </a:cubicBezTo>
                    <a:cubicBezTo>
                      <a:pt x="9424" y="21600"/>
                      <a:pt x="8308" y="20484"/>
                      <a:pt x="8308" y="19108"/>
                    </a:cubicBezTo>
                    <a:lnTo>
                      <a:pt x="8308" y="13292"/>
                    </a:lnTo>
                    <a:lnTo>
                      <a:pt x="2492" y="13292"/>
                    </a:lnTo>
                    <a:cubicBezTo>
                      <a:pt x="1116" y="13292"/>
                      <a:pt x="0" y="12176"/>
                      <a:pt x="0" y="10800"/>
                    </a:cubicBezTo>
                    <a:cubicBezTo>
                      <a:pt x="0" y="9423"/>
                      <a:pt x="1116" y="8308"/>
                      <a:pt x="2492" y="8308"/>
                    </a:cubicBezTo>
                    <a:lnTo>
                      <a:pt x="8308" y="8308"/>
                    </a:lnTo>
                    <a:lnTo>
                      <a:pt x="8308" y="2492"/>
                    </a:lnTo>
                    <a:cubicBezTo>
                      <a:pt x="8308" y="1116"/>
                      <a:pt x="9424" y="0"/>
                      <a:pt x="10800" y="0"/>
                    </a:cubicBezTo>
                    <a:cubicBezTo>
                      <a:pt x="12176" y="0"/>
                      <a:pt x="13292" y="1116"/>
                      <a:pt x="13292" y="2492"/>
                    </a:cubicBezTo>
                    <a:lnTo>
                      <a:pt x="13292" y="8308"/>
                    </a:lnTo>
                    <a:lnTo>
                      <a:pt x="19108" y="8308"/>
                    </a:lnTo>
                    <a:cubicBezTo>
                      <a:pt x="20484" y="8308"/>
                      <a:pt x="21600" y="9424"/>
                      <a:pt x="21600" y="108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>
                  <a:latin typeface="Arial Black" panose="020B0604020202020204" pitchFamily="34" charset="0"/>
                  <a:cs typeface="Arial Black" panose="020B0604020202020204" pitchFamily="34" charset="0"/>
                </a:endParaRPr>
              </a:p>
            </p:txBody>
          </p:sp>
        </p:grpSp>
        <p:sp>
          <p:nvSpPr>
            <p:cNvPr id="3" name="Блок-схема: узел 2"/>
            <p:cNvSpPr/>
            <p:nvPr/>
          </p:nvSpPr>
          <p:spPr>
            <a:xfrm>
              <a:off x="6004302" y="9630342"/>
              <a:ext cx="309234" cy="310394"/>
            </a:xfrm>
            <a:prstGeom prst="flowChartConnector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501794" flipH="1">
            <a:off x="5724755" y="5070254"/>
            <a:ext cx="985648" cy="101781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5292" y="6552825"/>
            <a:ext cx="1023024" cy="102302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264723" y="6688220"/>
            <a:ext cx="6245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ugehmao@mail.ru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39066" y="5068964"/>
            <a:ext cx="5259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(3467) 33-11-</a:t>
            </a:r>
            <a:r>
              <a:rPr lang="ru-RU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8</a:t>
            </a:r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1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15564" y="8231066"/>
            <a:ext cx="4444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exp86.ru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5" name="Graphic 166"/>
          <p:cNvSpPr/>
          <p:nvPr/>
        </p:nvSpPr>
        <p:spPr>
          <a:xfrm>
            <a:off x="5703816" y="8130221"/>
            <a:ext cx="1081860" cy="1036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4835"/>
                  <a:pt x="16765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2" y="21593"/>
                  <a:pt x="21593" y="16762"/>
                  <a:pt x="21600" y="10800"/>
                </a:cubicBezTo>
                <a:close/>
                <a:moveTo>
                  <a:pt x="2316" y="11917"/>
                </a:moveTo>
                <a:lnTo>
                  <a:pt x="4501" y="11917"/>
                </a:lnTo>
                <a:cubicBezTo>
                  <a:pt x="4558" y="12921"/>
                  <a:pt x="4701" y="13918"/>
                  <a:pt x="4929" y="14897"/>
                </a:cubicBezTo>
                <a:lnTo>
                  <a:pt x="3277" y="14897"/>
                </a:lnTo>
                <a:cubicBezTo>
                  <a:pt x="2775" y="13971"/>
                  <a:pt x="2449" y="12961"/>
                  <a:pt x="2316" y="11917"/>
                </a:cubicBezTo>
                <a:close/>
                <a:moveTo>
                  <a:pt x="3284" y="6703"/>
                </a:moveTo>
                <a:lnTo>
                  <a:pt x="4929" y="6703"/>
                </a:lnTo>
                <a:cubicBezTo>
                  <a:pt x="4701" y="7682"/>
                  <a:pt x="4558" y="8679"/>
                  <a:pt x="4501" y="9683"/>
                </a:cubicBezTo>
                <a:lnTo>
                  <a:pt x="2316" y="9683"/>
                </a:lnTo>
                <a:cubicBezTo>
                  <a:pt x="2449" y="8639"/>
                  <a:pt x="2775" y="7629"/>
                  <a:pt x="3277" y="6703"/>
                </a:cubicBezTo>
                <a:close/>
                <a:moveTo>
                  <a:pt x="19288" y="9683"/>
                </a:moveTo>
                <a:lnTo>
                  <a:pt x="17099" y="9683"/>
                </a:lnTo>
                <a:cubicBezTo>
                  <a:pt x="17042" y="8679"/>
                  <a:pt x="16899" y="7682"/>
                  <a:pt x="16671" y="6703"/>
                </a:cubicBezTo>
                <a:lnTo>
                  <a:pt x="18323" y="6703"/>
                </a:lnTo>
                <a:cubicBezTo>
                  <a:pt x="18825" y="7629"/>
                  <a:pt x="19151" y="8639"/>
                  <a:pt x="19284" y="9683"/>
                </a:cubicBezTo>
                <a:close/>
                <a:moveTo>
                  <a:pt x="11917" y="2607"/>
                </a:moveTo>
                <a:cubicBezTo>
                  <a:pt x="12582" y="3093"/>
                  <a:pt x="13120" y="3732"/>
                  <a:pt x="13487" y="4469"/>
                </a:cubicBezTo>
                <a:lnTo>
                  <a:pt x="11917" y="4469"/>
                </a:lnTo>
                <a:close/>
                <a:moveTo>
                  <a:pt x="9683" y="4469"/>
                </a:moveTo>
                <a:lnTo>
                  <a:pt x="8113" y="4469"/>
                </a:lnTo>
                <a:cubicBezTo>
                  <a:pt x="8480" y="3732"/>
                  <a:pt x="9018" y="3093"/>
                  <a:pt x="9683" y="2607"/>
                </a:cubicBezTo>
                <a:close/>
                <a:moveTo>
                  <a:pt x="9683" y="6703"/>
                </a:moveTo>
                <a:lnTo>
                  <a:pt x="9683" y="9683"/>
                </a:lnTo>
                <a:lnTo>
                  <a:pt x="6744" y="9683"/>
                </a:lnTo>
                <a:cubicBezTo>
                  <a:pt x="6805" y="8676"/>
                  <a:pt x="6968" y="7677"/>
                  <a:pt x="7231" y="6703"/>
                </a:cubicBezTo>
                <a:close/>
                <a:moveTo>
                  <a:pt x="9683" y="11917"/>
                </a:moveTo>
                <a:lnTo>
                  <a:pt x="9683" y="14897"/>
                </a:lnTo>
                <a:lnTo>
                  <a:pt x="7231" y="14897"/>
                </a:lnTo>
                <a:cubicBezTo>
                  <a:pt x="6968" y="13923"/>
                  <a:pt x="6805" y="12924"/>
                  <a:pt x="6744" y="11917"/>
                </a:cubicBezTo>
                <a:close/>
                <a:moveTo>
                  <a:pt x="9683" y="17131"/>
                </a:moveTo>
                <a:lnTo>
                  <a:pt x="9683" y="18993"/>
                </a:lnTo>
                <a:cubicBezTo>
                  <a:pt x="9018" y="18507"/>
                  <a:pt x="8480" y="17868"/>
                  <a:pt x="8113" y="17131"/>
                </a:cubicBezTo>
                <a:close/>
                <a:moveTo>
                  <a:pt x="11917" y="17131"/>
                </a:moveTo>
                <a:lnTo>
                  <a:pt x="13487" y="17131"/>
                </a:lnTo>
                <a:cubicBezTo>
                  <a:pt x="13120" y="17868"/>
                  <a:pt x="12582" y="18507"/>
                  <a:pt x="11917" y="18993"/>
                </a:cubicBezTo>
                <a:close/>
                <a:moveTo>
                  <a:pt x="11917" y="14897"/>
                </a:moveTo>
                <a:lnTo>
                  <a:pt x="11917" y="11917"/>
                </a:lnTo>
                <a:lnTo>
                  <a:pt x="14856" y="11917"/>
                </a:lnTo>
                <a:cubicBezTo>
                  <a:pt x="14795" y="12924"/>
                  <a:pt x="14632" y="13923"/>
                  <a:pt x="14369" y="14897"/>
                </a:cubicBezTo>
                <a:close/>
                <a:moveTo>
                  <a:pt x="11917" y="9683"/>
                </a:moveTo>
                <a:lnTo>
                  <a:pt x="11917" y="6703"/>
                </a:lnTo>
                <a:lnTo>
                  <a:pt x="14369" y="6703"/>
                </a:lnTo>
                <a:cubicBezTo>
                  <a:pt x="14632" y="7677"/>
                  <a:pt x="14795" y="8676"/>
                  <a:pt x="14856" y="9683"/>
                </a:cubicBezTo>
                <a:close/>
                <a:moveTo>
                  <a:pt x="15954" y="4469"/>
                </a:moveTo>
                <a:cubicBezTo>
                  <a:pt x="15845" y="4210"/>
                  <a:pt x="15731" y="3958"/>
                  <a:pt x="15610" y="3717"/>
                </a:cubicBezTo>
                <a:cubicBezTo>
                  <a:pt x="15940" y="3946"/>
                  <a:pt x="16254" y="4197"/>
                  <a:pt x="16549" y="4469"/>
                </a:cubicBezTo>
                <a:close/>
                <a:moveTo>
                  <a:pt x="5646" y="4469"/>
                </a:moveTo>
                <a:lnTo>
                  <a:pt x="5050" y="4469"/>
                </a:lnTo>
                <a:cubicBezTo>
                  <a:pt x="5345" y="4197"/>
                  <a:pt x="5658" y="3946"/>
                  <a:pt x="5988" y="3717"/>
                </a:cubicBezTo>
                <a:cubicBezTo>
                  <a:pt x="5868" y="3958"/>
                  <a:pt x="5755" y="4210"/>
                  <a:pt x="5646" y="4469"/>
                </a:cubicBezTo>
                <a:close/>
                <a:moveTo>
                  <a:pt x="5646" y="17131"/>
                </a:moveTo>
                <a:cubicBezTo>
                  <a:pt x="5755" y="17390"/>
                  <a:pt x="5869" y="17641"/>
                  <a:pt x="5990" y="17883"/>
                </a:cubicBezTo>
                <a:cubicBezTo>
                  <a:pt x="5660" y="17654"/>
                  <a:pt x="5346" y="17403"/>
                  <a:pt x="5051" y="17131"/>
                </a:cubicBezTo>
                <a:close/>
                <a:moveTo>
                  <a:pt x="15954" y="17131"/>
                </a:moveTo>
                <a:lnTo>
                  <a:pt x="16550" y="17131"/>
                </a:lnTo>
                <a:cubicBezTo>
                  <a:pt x="16255" y="17403"/>
                  <a:pt x="15942" y="17654"/>
                  <a:pt x="15612" y="17883"/>
                </a:cubicBezTo>
                <a:cubicBezTo>
                  <a:pt x="15732" y="17641"/>
                  <a:pt x="15845" y="17390"/>
                  <a:pt x="15954" y="17131"/>
                </a:cubicBezTo>
                <a:close/>
                <a:moveTo>
                  <a:pt x="16671" y="14897"/>
                </a:moveTo>
                <a:cubicBezTo>
                  <a:pt x="16899" y="13918"/>
                  <a:pt x="17042" y="12921"/>
                  <a:pt x="17099" y="11917"/>
                </a:cubicBezTo>
                <a:lnTo>
                  <a:pt x="19284" y="11917"/>
                </a:lnTo>
                <a:cubicBezTo>
                  <a:pt x="19151" y="12961"/>
                  <a:pt x="18825" y="13971"/>
                  <a:pt x="18323" y="14897"/>
                </a:cubicBezTo>
                <a:close/>
              </a:path>
            </a:pathLst>
          </a:custGeom>
          <a:solidFill>
            <a:srgbClr val="6BB37C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6" name="Trend 2021."/>
          <p:cNvSpPr txBox="1"/>
          <p:nvPr/>
        </p:nvSpPr>
        <p:spPr>
          <a:xfrm>
            <a:off x="6855830" y="3174921"/>
            <a:ext cx="1269226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СПАСИБО ЗА ВНИМАНИЕ!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69" y="3204576"/>
            <a:ext cx="4415300" cy="9555162"/>
          </a:xfrm>
          <a:prstGeom prst="roundRect">
            <a:avLst>
              <a:gd name="adj" fmla="val 10811"/>
            </a:avLst>
          </a:prstGeom>
        </p:spPr>
      </p:pic>
      <p:grpSp>
        <p:nvGrpSpPr>
          <p:cNvPr id="39" name="Группа"/>
          <p:cNvGrpSpPr/>
          <p:nvPr/>
        </p:nvGrpSpPr>
        <p:grpSpPr>
          <a:xfrm>
            <a:off x="379637" y="2996759"/>
            <a:ext cx="4978404" cy="9921584"/>
            <a:chOff x="0" y="0"/>
            <a:chExt cx="4978403" cy="9921583"/>
          </a:xfrm>
        </p:grpSpPr>
        <p:sp>
          <p:nvSpPr>
            <p:cNvPr id="40" name="Фигура"/>
            <p:cNvSpPr/>
            <p:nvPr/>
          </p:nvSpPr>
          <p:spPr>
            <a:xfrm>
              <a:off x="4898545" y="2321681"/>
              <a:ext cx="79858" cy="1104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96" extrusionOk="0">
                  <a:moveTo>
                    <a:pt x="0" y="0"/>
                  </a:moveTo>
                  <a:lnTo>
                    <a:pt x="0" y="21596"/>
                  </a:lnTo>
                  <a:lnTo>
                    <a:pt x="9420" y="21596"/>
                  </a:lnTo>
                  <a:cubicBezTo>
                    <a:pt x="12945" y="21596"/>
                    <a:pt x="14707" y="21598"/>
                    <a:pt x="16579" y="21555"/>
                  </a:cubicBezTo>
                  <a:cubicBezTo>
                    <a:pt x="18628" y="21501"/>
                    <a:pt x="20261" y="21383"/>
                    <a:pt x="21007" y="21235"/>
                  </a:cubicBezTo>
                  <a:cubicBezTo>
                    <a:pt x="21600" y="21099"/>
                    <a:pt x="21572" y="20968"/>
                    <a:pt x="21572" y="20717"/>
                  </a:cubicBezTo>
                  <a:lnTo>
                    <a:pt x="21572" y="879"/>
                  </a:lnTo>
                  <a:cubicBezTo>
                    <a:pt x="21572" y="624"/>
                    <a:pt x="21600" y="497"/>
                    <a:pt x="21007" y="361"/>
                  </a:cubicBezTo>
                  <a:cubicBezTo>
                    <a:pt x="20261" y="213"/>
                    <a:pt x="18628" y="95"/>
                    <a:pt x="16579" y="41"/>
                  </a:cubicBezTo>
                  <a:cubicBezTo>
                    <a:pt x="14707" y="-2"/>
                    <a:pt x="12986" y="0"/>
                    <a:pt x="95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1" name="Фигура"/>
            <p:cNvSpPr/>
            <p:nvPr/>
          </p:nvSpPr>
          <p:spPr>
            <a:xfrm>
              <a:off x="-1" y="1358223"/>
              <a:ext cx="78110" cy="231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extrusionOk="0">
                  <a:moveTo>
                    <a:pt x="12326" y="0"/>
                  </a:moveTo>
                  <a:cubicBezTo>
                    <a:pt x="8816" y="0"/>
                    <a:pt x="6993" y="3"/>
                    <a:pt x="5104" y="23"/>
                  </a:cubicBezTo>
                  <a:cubicBezTo>
                    <a:pt x="3009" y="49"/>
                    <a:pt x="1340" y="102"/>
                    <a:pt x="577" y="172"/>
                  </a:cubicBezTo>
                  <a:cubicBezTo>
                    <a:pt x="-29" y="237"/>
                    <a:pt x="0" y="300"/>
                    <a:pt x="0" y="420"/>
                  </a:cubicBezTo>
                  <a:lnTo>
                    <a:pt x="0" y="3023"/>
                  </a:lnTo>
                  <a:cubicBezTo>
                    <a:pt x="0" y="3145"/>
                    <a:pt x="-29" y="3206"/>
                    <a:pt x="577" y="3270"/>
                  </a:cubicBezTo>
                  <a:cubicBezTo>
                    <a:pt x="1340" y="3341"/>
                    <a:pt x="3009" y="3394"/>
                    <a:pt x="5104" y="3420"/>
                  </a:cubicBezTo>
                  <a:cubicBezTo>
                    <a:pt x="7018" y="3440"/>
                    <a:pt x="8778" y="3443"/>
                    <a:pt x="12326" y="3443"/>
                  </a:cubicBezTo>
                  <a:lnTo>
                    <a:pt x="21571" y="3443"/>
                  </a:lnTo>
                  <a:lnTo>
                    <a:pt x="21571" y="0"/>
                  </a:lnTo>
                  <a:lnTo>
                    <a:pt x="12326" y="0"/>
                  </a:lnTo>
                  <a:close/>
                  <a:moveTo>
                    <a:pt x="12326" y="6632"/>
                  </a:moveTo>
                  <a:cubicBezTo>
                    <a:pt x="8816" y="6632"/>
                    <a:pt x="6993" y="6631"/>
                    <a:pt x="5104" y="6651"/>
                  </a:cubicBezTo>
                  <a:cubicBezTo>
                    <a:pt x="3009" y="6677"/>
                    <a:pt x="1340" y="6733"/>
                    <a:pt x="577" y="6804"/>
                  </a:cubicBezTo>
                  <a:cubicBezTo>
                    <a:pt x="-29" y="6869"/>
                    <a:pt x="0" y="6928"/>
                    <a:pt x="0" y="7048"/>
                  </a:cubicBezTo>
                  <a:lnTo>
                    <a:pt x="0" y="12814"/>
                  </a:lnTo>
                  <a:cubicBezTo>
                    <a:pt x="0" y="12936"/>
                    <a:pt x="-29" y="12997"/>
                    <a:pt x="577" y="13062"/>
                  </a:cubicBezTo>
                  <a:cubicBezTo>
                    <a:pt x="1340" y="13132"/>
                    <a:pt x="3009" y="13189"/>
                    <a:pt x="5104" y="13214"/>
                  </a:cubicBezTo>
                  <a:cubicBezTo>
                    <a:pt x="7018" y="13235"/>
                    <a:pt x="8778" y="13234"/>
                    <a:pt x="12326" y="13234"/>
                  </a:cubicBezTo>
                  <a:lnTo>
                    <a:pt x="21571" y="13234"/>
                  </a:lnTo>
                  <a:lnTo>
                    <a:pt x="21571" y="6632"/>
                  </a:lnTo>
                  <a:lnTo>
                    <a:pt x="12326" y="6632"/>
                  </a:lnTo>
                  <a:close/>
                  <a:moveTo>
                    <a:pt x="12326" y="14994"/>
                  </a:moveTo>
                  <a:cubicBezTo>
                    <a:pt x="8816" y="14994"/>
                    <a:pt x="6993" y="14997"/>
                    <a:pt x="5104" y="15017"/>
                  </a:cubicBezTo>
                  <a:cubicBezTo>
                    <a:pt x="3009" y="15043"/>
                    <a:pt x="1340" y="15096"/>
                    <a:pt x="577" y="15167"/>
                  </a:cubicBezTo>
                  <a:cubicBezTo>
                    <a:pt x="-29" y="15232"/>
                    <a:pt x="0" y="15294"/>
                    <a:pt x="0" y="15414"/>
                  </a:cubicBezTo>
                  <a:lnTo>
                    <a:pt x="0" y="21180"/>
                  </a:lnTo>
                  <a:cubicBezTo>
                    <a:pt x="0" y="21302"/>
                    <a:pt x="-29" y="21363"/>
                    <a:pt x="577" y="21428"/>
                  </a:cubicBezTo>
                  <a:cubicBezTo>
                    <a:pt x="1340" y="21498"/>
                    <a:pt x="3009" y="21551"/>
                    <a:pt x="5104" y="21577"/>
                  </a:cubicBezTo>
                  <a:cubicBezTo>
                    <a:pt x="7018" y="21598"/>
                    <a:pt x="8778" y="21600"/>
                    <a:pt x="12326" y="21600"/>
                  </a:cubicBezTo>
                  <a:lnTo>
                    <a:pt x="21571" y="21600"/>
                  </a:lnTo>
                  <a:lnTo>
                    <a:pt x="21571" y="14994"/>
                  </a:lnTo>
                  <a:lnTo>
                    <a:pt x="12326" y="14994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2" name="Фигура"/>
            <p:cNvSpPr/>
            <p:nvPr/>
          </p:nvSpPr>
          <p:spPr>
            <a:xfrm>
              <a:off x="40475" y="0"/>
              <a:ext cx="4895762" cy="992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62" y="0"/>
                  </a:moveTo>
                  <a:cubicBezTo>
                    <a:pt x="3463" y="0"/>
                    <a:pt x="2756" y="1"/>
                    <a:pt x="2009" y="118"/>
                  </a:cubicBezTo>
                  <a:cubicBezTo>
                    <a:pt x="1186" y="265"/>
                    <a:pt x="538" y="585"/>
                    <a:pt x="238" y="991"/>
                  </a:cubicBezTo>
                  <a:cubicBezTo>
                    <a:pt x="0" y="1362"/>
                    <a:pt x="0" y="1711"/>
                    <a:pt x="0" y="2399"/>
                  </a:cubicBezTo>
                  <a:lnTo>
                    <a:pt x="0" y="19190"/>
                  </a:lnTo>
                  <a:cubicBezTo>
                    <a:pt x="0" y="19888"/>
                    <a:pt x="0" y="20238"/>
                    <a:pt x="238" y="20609"/>
                  </a:cubicBezTo>
                  <a:cubicBezTo>
                    <a:pt x="538" y="21015"/>
                    <a:pt x="1186" y="21335"/>
                    <a:pt x="2009" y="21482"/>
                  </a:cubicBezTo>
                  <a:cubicBezTo>
                    <a:pt x="2761" y="21600"/>
                    <a:pt x="3468" y="21600"/>
                    <a:pt x="4862" y="21600"/>
                  </a:cubicBezTo>
                  <a:lnTo>
                    <a:pt x="16717" y="21600"/>
                  </a:lnTo>
                  <a:cubicBezTo>
                    <a:pt x="18133" y="21600"/>
                    <a:pt x="18840" y="21600"/>
                    <a:pt x="19592" y="21482"/>
                  </a:cubicBezTo>
                  <a:cubicBezTo>
                    <a:pt x="20415" y="21335"/>
                    <a:pt x="21062" y="21015"/>
                    <a:pt x="21362" y="20609"/>
                  </a:cubicBezTo>
                  <a:cubicBezTo>
                    <a:pt x="21600" y="20238"/>
                    <a:pt x="21600" y="19888"/>
                    <a:pt x="21600" y="19200"/>
                  </a:cubicBezTo>
                  <a:lnTo>
                    <a:pt x="21600" y="2410"/>
                  </a:lnTo>
                  <a:cubicBezTo>
                    <a:pt x="21600" y="1711"/>
                    <a:pt x="21600" y="1362"/>
                    <a:pt x="21362" y="991"/>
                  </a:cubicBezTo>
                  <a:cubicBezTo>
                    <a:pt x="21062" y="585"/>
                    <a:pt x="20415" y="265"/>
                    <a:pt x="19592" y="118"/>
                  </a:cubicBezTo>
                  <a:cubicBezTo>
                    <a:pt x="18840" y="0"/>
                    <a:pt x="18132" y="0"/>
                    <a:pt x="16738" y="0"/>
                  </a:cubicBezTo>
                  <a:lnTo>
                    <a:pt x="4862" y="0"/>
                  </a:lnTo>
                  <a:close/>
                  <a:moveTo>
                    <a:pt x="4609" y="377"/>
                  </a:moveTo>
                  <a:lnTo>
                    <a:pt x="16991" y="377"/>
                  </a:lnTo>
                  <a:cubicBezTo>
                    <a:pt x="18073" y="377"/>
                    <a:pt x="18624" y="376"/>
                    <a:pt x="19208" y="468"/>
                  </a:cubicBezTo>
                  <a:cubicBezTo>
                    <a:pt x="19847" y="582"/>
                    <a:pt x="20351" y="831"/>
                    <a:pt x="20583" y="1146"/>
                  </a:cubicBezTo>
                  <a:cubicBezTo>
                    <a:pt x="20768" y="1434"/>
                    <a:pt x="20768" y="1706"/>
                    <a:pt x="20768" y="2249"/>
                  </a:cubicBezTo>
                  <a:lnTo>
                    <a:pt x="20768" y="19359"/>
                  </a:lnTo>
                  <a:cubicBezTo>
                    <a:pt x="20768" y="19893"/>
                    <a:pt x="20768" y="20165"/>
                    <a:pt x="20583" y="20453"/>
                  </a:cubicBezTo>
                  <a:cubicBezTo>
                    <a:pt x="20351" y="20768"/>
                    <a:pt x="19847" y="21017"/>
                    <a:pt x="19208" y="21132"/>
                  </a:cubicBezTo>
                  <a:cubicBezTo>
                    <a:pt x="18624" y="21223"/>
                    <a:pt x="18073" y="21223"/>
                    <a:pt x="16974" y="21223"/>
                  </a:cubicBezTo>
                  <a:lnTo>
                    <a:pt x="4609" y="21223"/>
                  </a:lnTo>
                  <a:cubicBezTo>
                    <a:pt x="3527" y="21223"/>
                    <a:pt x="2976" y="21223"/>
                    <a:pt x="2392" y="21132"/>
                  </a:cubicBezTo>
                  <a:cubicBezTo>
                    <a:pt x="1753" y="21017"/>
                    <a:pt x="1251" y="20768"/>
                    <a:pt x="1018" y="20453"/>
                  </a:cubicBezTo>
                  <a:cubicBezTo>
                    <a:pt x="833" y="20165"/>
                    <a:pt x="832" y="19893"/>
                    <a:pt x="832" y="19351"/>
                  </a:cubicBezTo>
                  <a:lnTo>
                    <a:pt x="832" y="2240"/>
                  </a:lnTo>
                  <a:cubicBezTo>
                    <a:pt x="832" y="1706"/>
                    <a:pt x="833" y="1434"/>
                    <a:pt x="1018" y="1146"/>
                  </a:cubicBezTo>
                  <a:cubicBezTo>
                    <a:pt x="1251" y="831"/>
                    <a:pt x="1753" y="582"/>
                    <a:pt x="2392" y="468"/>
                  </a:cubicBezTo>
                  <a:cubicBezTo>
                    <a:pt x="2973" y="377"/>
                    <a:pt x="3522" y="377"/>
                    <a:pt x="4609" y="377"/>
                  </a:cubicBez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3" name="Фигура"/>
            <p:cNvSpPr/>
            <p:nvPr/>
          </p:nvSpPr>
          <p:spPr>
            <a:xfrm>
              <a:off x="114776" y="74610"/>
              <a:ext cx="4747435" cy="9771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78" y="0"/>
                  </a:moveTo>
                  <a:cubicBezTo>
                    <a:pt x="3189" y="0"/>
                    <a:pt x="2539" y="1"/>
                    <a:pt x="1850" y="107"/>
                  </a:cubicBezTo>
                  <a:cubicBezTo>
                    <a:pt x="1093" y="241"/>
                    <a:pt x="495" y="531"/>
                    <a:pt x="219" y="899"/>
                  </a:cubicBezTo>
                  <a:cubicBezTo>
                    <a:pt x="0" y="1235"/>
                    <a:pt x="0" y="1552"/>
                    <a:pt x="0" y="2175"/>
                  </a:cubicBezTo>
                  <a:lnTo>
                    <a:pt x="0" y="19415"/>
                  </a:lnTo>
                  <a:cubicBezTo>
                    <a:pt x="0" y="20049"/>
                    <a:pt x="0" y="20365"/>
                    <a:pt x="219" y="20701"/>
                  </a:cubicBezTo>
                  <a:cubicBezTo>
                    <a:pt x="495" y="21069"/>
                    <a:pt x="1093" y="21359"/>
                    <a:pt x="1850" y="21493"/>
                  </a:cubicBezTo>
                  <a:cubicBezTo>
                    <a:pt x="2543" y="21600"/>
                    <a:pt x="3194" y="21600"/>
                    <a:pt x="4478" y="21600"/>
                  </a:cubicBezTo>
                  <a:lnTo>
                    <a:pt x="17103" y="21600"/>
                  </a:lnTo>
                  <a:cubicBezTo>
                    <a:pt x="18407" y="21600"/>
                    <a:pt x="19057" y="21600"/>
                    <a:pt x="19750" y="21493"/>
                  </a:cubicBezTo>
                  <a:cubicBezTo>
                    <a:pt x="20507" y="21359"/>
                    <a:pt x="21105" y="21069"/>
                    <a:pt x="21381" y="20701"/>
                  </a:cubicBezTo>
                  <a:cubicBezTo>
                    <a:pt x="21600" y="20365"/>
                    <a:pt x="21600" y="20048"/>
                    <a:pt x="21600" y="19425"/>
                  </a:cubicBezTo>
                  <a:lnTo>
                    <a:pt x="21600" y="2185"/>
                  </a:lnTo>
                  <a:cubicBezTo>
                    <a:pt x="21600" y="1551"/>
                    <a:pt x="21600" y="1235"/>
                    <a:pt x="21381" y="899"/>
                  </a:cubicBezTo>
                  <a:cubicBezTo>
                    <a:pt x="21105" y="531"/>
                    <a:pt x="20507" y="241"/>
                    <a:pt x="19750" y="107"/>
                  </a:cubicBezTo>
                  <a:cubicBezTo>
                    <a:pt x="19057" y="0"/>
                    <a:pt x="18406" y="0"/>
                    <a:pt x="17122" y="0"/>
                  </a:cubicBezTo>
                  <a:lnTo>
                    <a:pt x="4478" y="0"/>
                  </a:lnTo>
                  <a:close/>
                  <a:moveTo>
                    <a:pt x="4068" y="499"/>
                  </a:moveTo>
                  <a:lnTo>
                    <a:pt x="5025" y="499"/>
                  </a:lnTo>
                  <a:cubicBezTo>
                    <a:pt x="5096" y="503"/>
                    <a:pt x="5163" y="515"/>
                    <a:pt x="5212" y="541"/>
                  </a:cubicBezTo>
                  <a:cubicBezTo>
                    <a:pt x="5257" y="565"/>
                    <a:pt x="5280" y="596"/>
                    <a:pt x="5285" y="628"/>
                  </a:cubicBezTo>
                  <a:cubicBezTo>
                    <a:pt x="5292" y="675"/>
                    <a:pt x="5300" y="719"/>
                    <a:pt x="5312" y="761"/>
                  </a:cubicBezTo>
                  <a:cubicBezTo>
                    <a:pt x="5325" y="807"/>
                    <a:pt x="5343" y="851"/>
                    <a:pt x="5369" y="893"/>
                  </a:cubicBezTo>
                  <a:cubicBezTo>
                    <a:pt x="5426" y="969"/>
                    <a:pt x="5516" y="1037"/>
                    <a:pt x="5631" y="1092"/>
                  </a:cubicBezTo>
                  <a:cubicBezTo>
                    <a:pt x="5746" y="1148"/>
                    <a:pt x="5886" y="1192"/>
                    <a:pt x="6042" y="1220"/>
                  </a:cubicBezTo>
                  <a:cubicBezTo>
                    <a:pt x="6185" y="1242"/>
                    <a:pt x="6324" y="1253"/>
                    <a:pt x="6494" y="1258"/>
                  </a:cubicBezTo>
                  <a:cubicBezTo>
                    <a:pt x="6664" y="1264"/>
                    <a:pt x="6866" y="1263"/>
                    <a:pt x="7135" y="1263"/>
                  </a:cubicBezTo>
                  <a:lnTo>
                    <a:pt x="14440" y="1263"/>
                  </a:lnTo>
                  <a:cubicBezTo>
                    <a:pt x="14708" y="1263"/>
                    <a:pt x="14910" y="1264"/>
                    <a:pt x="15080" y="1258"/>
                  </a:cubicBezTo>
                  <a:cubicBezTo>
                    <a:pt x="15251" y="1253"/>
                    <a:pt x="15390" y="1242"/>
                    <a:pt x="15533" y="1220"/>
                  </a:cubicBezTo>
                  <a:cubicBezTo>
                    <a:pt x="15689" y="1192"/>
                    <a:pt x="15829" y="1148"/>
                    <a:pt x="15944" y="1092"/>
                  </a:cubicBezTo>
                  <a:cubicBezTo>
                    <a:pt x="16058" y="1037"/>
                    <a:pt x="16148" y="969"/>
                    <a:pt x="16205" y="893"/>
                  </a:cubicBezTo>
                  <a:cubicBezTo>
                    <a:pt x="16232" y="851"/>
                    <a:pt x="16249" y="807"/>
                    <a:pt x="16262" y="761"/>
                  </a:cubicBezTo>
                  <a:cubicBezTo>
                    <a:pt x="16274" y="719"/>
                    <a:pt x="16282" y="675"/>
                    <a:pt x="16289" y="628"/>
                  </a:cubicBezTo>
                  <a:cubicBezTo>
                    <a:pt x="16294" y="596"/>
                    <a:pt x="16318" y="565"/>
                    <a:pt x="16362" y="541"/>
                  </a:cubicBezTo>
                  <a:cubicBezTo>
                    <a:pt x="16412" y="515"/>
                    <a:pt x="16480" y="503"/>
                    <a:pt x="16551" y="499"/>
                  </a:cubicBezTo>
                  <a:lnTo>
                    <a:pt x="17532" y="499"/>
                  </a:lnTo>
                  <a:cubicBezTo>
                    <a:pt x="18404" y="499"/>
                    <a:pt x="18846" y="499"/>
                    <a:pt x="19317" y="571"/>
                  </a:cubicBezTo>
                  <a:cubicBezTo>
                    <a:pt x="19831" y="662"/>
                    <a:pt x="20237" y="859"/>
                    <a:pt x="20424" y="1109"/>
                  </a:cubicBezTo>
                  <a:cubicBezTo>
                    <a:pt x="20573" y="1338"/>
                    <a:pt x="20573" y="1553"/>
                    <a:pt x="20573" y="1983"/>
                  </a:cubicBezTo>
                  <a:lnTo>
                    <a:pt x="20573" y="19623"/>
                  </a:lnTo>
                  <a:cubicBezTo>
                    <a:pt x="20573" y="20046"/>
                    <a:pt x="20573" y="20262"/>
                    <a:pt x="20424" y="20491"/>
                  </a:cubicBezTo>
                  <a:cubicBezTo>
                    <a:pt x="20237" y="20741"/>
                    <a:pt x="19831" y="20938"/>
                    <a:pt x="19317" y="21029"/>
                  </a:cubicBezTo>
                  <a:cubicBezTo>
                    <a:pt x="18846" y="21101"/>
                    <a:pt x="18403" y="21101"/>
                    <a:pt x="17517" y="21101"/>
                  </a:cubicBezTo>
                  <a:lnTo>
                    <a:pt x="4068" y="21101"/>
                  </a:lnTo>
                  <a:cubicBezTo>
                    <a:pt x="3196" y="21101"/>
                    <a:pt x="2754" y="21101"/>
                    <a:pt x="2283" y="21029"/>
                  </a:cubicBezTo>
                  <a:cubicBezTo>
                    <a:pt x="1769" y="20938"/>
                    <a:pt x="1363" y="20741"/>
                    <a:pt x="1176" y="20491"/>
                  </a:cubicBezTo>
                  <a:cubicBezTo>
                    <a:pt x="1027" y="20262"/>
                    <a:pt x="1027" y="20047"/>
                    <a:pt x="1027" y="19617"/>
                  </a:cubicBezTo>
                  <a:lnTo>
                    <a:pt x="1027" y="1977"/>
                  </a:lnTo>
                  <a:cubicBezTo>
                    <a:pt x="1027" y="1554"/>
                    <a:pt x="1027" y="1338"/>
                    <a:pt x="1176" y="1109"/>
                  </a:cubicBezTo>
                  <a:cubicBezTo>
                    <a:pt x="1363" y="859"/>
                    <a:pt x="1769" y="662"/>
                    <a:pt x="2283" y="571"/>
                  </a:cubicBezTo>
                  <a:cubicBezTo>
                    <a:pt x="2751" y="499"/>
                    <a:pt x="3195" y="499"/>
                    <a:pt x="4068" y="499"/>
                  </a:cubicBezTo>
                  <a:close/>
                </a:path>
              </a:pathLst>
            </a:cu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4" name="Кружок"/>
            <p:cNvSpPr/>
            <p:nvPr/>
          </p:nvSpPr>
          <p:spPr>
            <a:xfrm>
              <a:off x="2931641" y="318732"/>
              <a:ext cx="139949" cy="139949"/>
            </a:xfrm>
            <a:prstGeom prst="ellipse">
              <a:avLst/>
            </a:pr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5" name="Фигура"/>
            <p:cNvSpPr/>
            <p:nvPr/>
          </p:nvSpPr>
          <p:spPr>
            <a:xfrm>
              <a:off x="2185304" y="346607"/>
              <a:ext cx="598025" cy="84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4" y="0"/>
                  </a:moveTo>
                  <a:cubicBezTo>
                    <a:pt x="1103" y="0"/>
                    <a:pt x="729" y="1260"/>
                    <a:pt x="453" y="3213"/>
                  </a:cubicBezTo>
                  <a:cubicBezTo>
                    <a:pt x="178" y="5166"/>
                    <a:pt x="0" y="7820"/>
                    <a:pt x="0" y="10800"/>
                  </a:cubicBezTo>
                  <a:cubicBezTo>
                    <a:pt x="0" y="16761"/>
                    <a:pt x="683" y="21600"/>
                    <a:pt x="1524" y="21600"/>
                  </a:cubicBezTo>
                  <a:cubicBezTo>
                    <a:pt x="1961" y="21600"/>
                    <a:pt x="2397" y="21600"/>
                    <a:pt x="2834" y="21600"/>
                  </a:cubicBezTo>
                  <a:cubicBezTo>
                    <a:pt x="5336" y="21600"/>
                    <a:pt x="7838" y="21600"/>
                    <a:pt x="10340" y="21600"/>
                  </a:cubicBezTo>
                  <a:cubicBezTo>
                    <a:pt x="10533" y="21600"/>
                    <a:pt x="10727" y="21600"/>
                    <a:pt x="10920" y="21600"/>
                  </a:cubicBezTo>
                  <a:lnTo>
                    <a:pt x="20076" y="21600"/>
                  </a:lnTo>
                  <a:cubicBezTo>
                    <a:pt x="20497" y="21600"/>
                    <a:pt x="20871" y="20340"/>
                    <a:pt x="21147" y="18387"/>
                  </a:cubicBezTo>
                  <a:cubicBezTo>
                    <a:pt x="21422" y="16434"/>
                    <a:pt x="21600" y="13780"/>
                    <a:pt x="21600" y="10800"/>
                  </a:cubicBezTo>
                  <a:cubicBezTo>
                    <a:pt x="21600" y="4839"/>
                    <a:pt x="20917" y="0"/>
                    <a:pt x="20076" y="0"/>
                  </a:cubicBezTo>
                  <a:cubicBezTo>
                    <a:pt x="19639" y="0"/>
                    <a:pt x="19203" y="0"/>
                    <a:pt x="18766" y="0"/>
                  </a:cubicBezTo>
                  <a:cubicBezTo>
                    <a:pt x="16264" y="0"/>
                    <a:pt x="13762" y="0"/>
                    <a:pt x="11260" y="0"/>
                  </a:cubicBezTo>
                  <a:lnTo>
                    <a:pt x="1524" y="0"/>
                  </a:lnTo>
                  <a:close/>
                </a:path>
              </a:pathLst>
            </a:cu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</p:grpSp>
      <p:grpSp>
        <p:nvGrpSpPr>
          <p:cNvPr id="26" name="Группа"/>
          <p:cNvGrpSpPr/>
          <p:nvPr/>
        </p:nvGrpSpPr>
        <p:grpSpPr>
          <a:xfrm>
            <a:off x="13784436" y="6932586"/>
            <a:ext cx="10405511" cy="5985757"/>
            <a:chOff x="0" y="0"/>
            <a:chExt cx="12682849" cy="7305770"/>
          </a:xfrm>
        </p:grpSpPr>
        <p:sp>
          <p:nvSpPr>
            <p:cNvPr id="34" name="Фигура"/>
            <p:cNvSpPr/>
            <p:nvPr/>
          </p:nvSpPr>
          <p:spPr>
            <a:xfrm>
              <a:off x="1180585" y="-1"/>
              <a:ext cx="10321679" cy="716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7" y="0"/>
                  </a:moveTo>
                  <a:lnTo>
                    <a:pt x="20463" y="0"/>
                  </a:lnTo>
                  <a:cubicBezTo>
                    <a:pt x="20626" y="0"/>
                    <a:pt x="20749" y="0"/>
                    <a:pt x="20853" y="10"/>
                  </a:cubicBezTo>
                  <a:cubicBezTo>
                    <a:pt x="20957" y="20"/>
                    <a:pt x="21042" y="40"/>
                    <a:pt x="21130" y="80"/>
                  </a:cubicBezTo>
                  <a:cubicBezTo>
                    <a:pt x="21227" y="131"/>
                    <a:pt x="21313" y="211"/>
                    <a:pt x="21383" y="313"/>
                  </a:cubicBezTo>
                  <a:cubicBezTo>
                    <a:pt x="21454" y="414"/>
                    <a:pt x="21509" y="538"/>
                    <a:pt x="21544" y="677"/>
                  </a:cubicBezTo>
                  <a:cubicBezTo>
                    <a:pt x="21572" y="804"/>
                    <a:pt x="21586" y="927"/>
                    <a:pt x="21593" y="1078"/>
                  </a:cubicBezTo>
                  <a:cubicBezTo>
                    <a:pt x="21600" y="1229"/>
                    <a:pt x="21600" y="1408"/>
                    <a:pt x="21600" y="1646"/>
                  </a:cubicBezTo>
                  <a:lnTo>
                    <a:pt x="21600" y="19961"/>
                  </a:lnTo>
                  <a:cubicBezTo>
                    <a:pt x="21600" y="20196"/>
                    <a:pt x="21600" y="20373"/>
                    <a:pt x="21593" y="20523"/>
                  </a:cubicBezTo>
                  <a:cubicBezTo>
                    <a:pt x="21586" y="20673"/>
                    <a:pt x="21572" y="20796"/>
                    <a:pt x="21544" y="20923"/>
                  </a:cubicBezTo>
                  <a:cubicBezTo>
                    <a:pt x="21509" y="21062"/>
                    <a:pt x="21454" y="21186"/>
                    <a:pt x="21383" y="21287"/>
                  </a:cubicBezTo>
                  <a:cubicBezTo>
                    <a:pt x="21313" y="21389"/>
                    <a:pt x="21227" y="21469"/>
                    <a:pt x="21130" y="21520"/>
                  </a:cubicBezTo>
                  <a:cubicBezTo>
                    <a:pt x="21042" y="21560"/>
                    <a:pt x="20957" y="21580"/>
                    <a:pt x="20852" y="21590"/>
                  </a:cubicBezTo>
                  <a:cubicBezTo>
                    <a:pt x="20748" y="21600"/>
                    <a:pt x="20624" y="21600"/>
                    <a:pt x="20458" y="21600"/>
                  </a:cubicBezTo>
                  <a:lnTo>
                    <a:pt x="1137" y="21600"/>
                  </a:lnTo>
                  <a:cubicBezTo>
                    <a:pt x="974" y="21600"/>
                    <a:pt x="851" y="21600"/>
                    <a:pt x="747" y="21590"/>
                  </a:cubicBezTo>
                  <a:cubicBezTo>
                    <a:pt x="643" y="21580"/>
                    <a:pt x="558" y="21560"/>
                    <a:pt x="470" y="21520"/>
                  </a:cubicBezTo>
                  <a:cubicBezTo>
                    <a:pt x="373" y="21469"/>
                    <a:pt x="287" y="21389"/>
                    <a:pt x="217" y="21287"/>
                  </a:cubicBezTo>
                  <a:cubicBezTo>
                    <a:pt x="146" y="21186"/>
                    <a:pt x="91" y="21062"/>
                    <a:pt x="56" y="20923"/>
                  </a:cubicBezTo>
                  <a:cubicBezTo>
                    <a:pt x="28" y="20796"/>
                    <a:pt x="14" y="20673"/>
                    <a:pt x="7" y="20522"/>
                  </a:cubicBezTo>
                  <a:cubicBezTo>
                    <a:pt x="0" y="20371"/>
                    <a:pt x="0" y="20192"/>
                    <a:pt x="0" y="19954"/>
                  </a:cubicBezTo>
                  <a:lnTo>
                    <a:pt x="0" y="1639"/>
                  </a:lnTo>
                  <a:cubicBezTo>
                    <a:pt x="0" y="1404"/>
                    <a:pt x="0" y="1227"/>
                    <a:pt x="7" y="1077"/>
                  </a:cubicBezTo>
                  <a:cubicBezTo>
                    <a:pt x="14" y="927"/>
                    <a:pt x="28" y="804"/>
                    <a:pt x="56" y="677"/>
                  </a:cubicBezTo>
                  <a:cubicBezTo>
                    <a:pt x="91" y="538"/>
                    <a:pt x="146" y="414"/>
                    <a:pt x="217" y="313"/>
                  </a:cubicBezTo>
                  <a:cubicBezTo>
                    <a:pt x="287" y="211"/>
                    <a:pt x="373" y="131"/>
                    <a:pt x="470" y="80"/>
                  </a:cubicBezTo>
                  <a:cubicBezTo>
                    <a:pt x="558" y="40"/>
                    <a:pt x="643" y="20"/>
                    <a:pt x="748" y="10"/>
                  </a:cubicBezTo>
                  <a:cubicBezTo>
                    <a:pt x="852" y="0"/>
                    <a:pt x="976" y="0"/>
                    <a:pt x="1142" y="0"/>
                  </a:cubicBezTo>
                  <a:lnTo>
                    <a:pt x="1137" y="0"/>
                  </a:lnTo>
                  <a:close/>
                </a:path>
              </a:pathLst>
            </a:custGeom>
            <a:solidFill>
              <a:srgbClr val="C6C7C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37" name="Фигура"/>
            <p:cNvSpPr/>
            <p:nvPr/>
          </p:nvSpPr>
          <p:spPr>
            <a:xfrm>
              <a:off x="1238040" y="58135"/>
              <a:ext cx="10206769" cy="703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lnTo>
                    <a:pt x="20637" y="0"/>
                  </a:lnTo>
                  <a:cubicBezTo>
                    <a:pt x="20775" y="0"/>
                    <a:pt x="20879" y="0"/>
                    <a:pt x="20967" y="9"/>
                  </a:cubicBezTo>
                  <a:cubicBezTo>
                    <a:pt x="21055" y="17"/>
                    <a:pt x="21128" y="34"/>
                    <a:pt x="21202" y="68"/>
                  </a:cubicBezTo>
                  <a:cubicBezTo>
                    <a:pt x="21284" y="111"/>
                    <a:pt x="21357" y="179"/>
                    <a:pt x="21416" y="266"/>
                  </a:cubicBezTo>
                  <a:cubicBezTo>
                    <a:pt x="21476" y="353"/>
                    <a:pt x="21523" y="459"/>
                    <a:pt x="21553" y="577"/>
                  </a:cubicBezTo>
                  <a:cubicBezTo>
                    <a:pt x="21576" y="685"/>
                    <a:pt x="21588" y="790"/>
                    <a:pt x="21594" y="918"/>
                  </a:cubicBezTo>
                  <a:cubicBezTo>
                    <a:pt x="21600" y="1047"/>
                    <a:pt x="21600" y="1199"/>
                    <a:pt x="21600" y="1402"/>
                  </a:cubicBezTo>
                  <a:lnTo>
                    <a:pt x="21600" y="20204"/>
                  </a:lnTo>
                  <a:cubicBezTo>
                    <a:pt x="21600" y="20404"/>
                    <a:pt x="21600" y="20555"/>
                    <a:pt x="21594" y="20683"/>
                  </a:cubicBezTo>
                  <a:cubicBezTo>
                    <a:pt x="21588" y="20810"/>
                    <a:pt x="21576" y="20915"/>
                    <a:pt x="21553" y="21023"/>
                  </a:cubicBezTo>
                  <a:cubicBezTo>
                    <a:pt x="21523" y="21141"/>
                    <a:pt x="21476" y="21247"/>
                    <a:pt x="21416" y="21334"/>
                  </a:cubicBezTo>
                  <a:cubicBezTo>
                    <a:pt x="21357" y="21421"/>
                    <a:pt x="21284" y="21489"/>
                    <a:pt x="21202" y="21532"/>
                  </a:cubicBezTo>
                  <a:cubicBezTo>
                    <a:pt x="21128" y="21566"/>
                    <a:pt x="21055" y="21583"/>
                    <a:pt x="20967" y="21591"/>
                  </a:cubicBezTo>
                  <a:cubicBezTo>
                    <a:pt x="20878" y="21600"/>
                    <a:pt x="20773" y="21600"/>
                    <a:pt x="20633" y="21600"/>
                  </a:cubicBezTo>
                  <a:lnTo>
                    <a:pt x="963" y="21600"/>
                  </a:lnTo>
                  <a:cubicBezTo>
                    <a:pt x="825" y="21600"/>
                    <a:pt x="721" y="21600"/>
                    <a:pt x="633" y="21591"/>
                  </a:cubicBezTo>
                  <a:cubicBezTo>
                    <a:pt x="545" y="21583"/>
                    <a:pt x="472" y="21566"/>
                    <a:pt x="398" y="21532"/>
                  </a:cubicBezTo>
                  <a:cubicBezTo>
                    <a:pt x="316" y="21489"/>
                    <a:pt x="243" y="21421"/>
                    <a:pt x="184" y="21334"/>
                  </a:cubicBezTo>
                  <a:cubicBezTo>
                    <a:pt x="124" y="21247"/>
                    <a:pt x="77" y="21141"/>
                    <a:pt x="47" y="21023"/>
                  </a:cubicBezTo>
                  <a:cubicBezTo>
                    <a:pt x="24" y="20915"/>
                    <a:pt x="12" y="20810"/>
                    <a:pt x="6" y="20682"/>
                  </a:cubicBezTo>
                  <a:cubicBezTo>
                    <a:pt x="0" y="20553"/>
                    <a:pt x="0" y="20401"/>
                    <a:pt x="0" y="20198"/>
                  </a:cubicBezTo>
                  <a:lnTo>
                    <a:pt x="0" y="1396"/>
                  </a:lnTo>
                  <a:cubicBezTo>
                    <a:pt x="0" y="1196"/>
                    <a:pt x="0" y="1045"/>
                    <a:pt x="6" y="917"/>
                  </a:cubicBezTo>
                  <a:cubicBezTo>
                    <a:pt x="12" y="790"/>
                    <a:pt x="24" y="685"/>
                    <a:pt x="47" y="577"/>
                  </a:cubicBezTo>
                  <a:cubicBezTo>
                    <a:pt x="77" y="459"/>
                    <a:pt x="124" y="353"/>
                    <a:pt x="184" y="266"/>
                  </a:cubicBezTo>
                  <a:cubicBezTo>
                    <a:pt x="243" y="179"/>
                    <a:pt x="316" y="111"/>
                    <a:pt x="398" y="68"/>
                  </a:cubicBezTo>
                  <a:cubicBezTo>
                    <a:pt x="472" y="34"/>
                    <a:pt x="545" y="17"/>
                    <a:pt x="633" y="9"/>
                  </a:cubicBezTo>
                  <a:cubicBezTo>
                    <a:pt x="722" y="0"/>
                    <a:pt x="827" y="0"/>
                    <a:pt x="967" y="0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rgbClr val="20202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6" name="Прямоугольник"/>
            <p:cNvSpPr/>
            <p:nvPr/>
          </p:nvSpPr>
          <p:spPr>
            <a:xfrm>
              <a:off x="2277340" y="6757337"/>
              <a:ext cx="8128170" cy="340429"/>
            </a:xfrm>
            <a:prstGeom prst="rect">
              <a:avLst/>
            </a:prstGeom>
            <a:solidFill>
              <a:srgbClr val="2C2C2E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7" name="Фигура"/>
            <p:cNvSpPr/>
            <p:nvPr/>
          </p:nvSpPr>
          <p:spPr>
            <a:xfrm>
              <a:off x="1238026" y="58134"/>
              <a:ext cx="10206797" cy="6705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" y="0"/>
                  </a:moveTo>
                  <a:cubicBezTo>
                    <a:pt x="825" y="0"/>
                    <a:pt x="720" y="0"/>
                    <a:pt x="632" y="9"/>
                  </a:cubicBezTo>
                  <a:cubicBezTo>
                    <a:pt x="544" y="18"/>
                    <a:pt x="472" y="36"/>
                    <a:pt x="398" y="72"/>
                  </a:cubicBezTo>
                  <a:cubicBezTo>
                    <a:pt x="317" y="117"/>
                    <a:pt x="244" y="188"/>
                    <a:pt x="184" y="279"/>
                  </a:cubicBezTo>
                  <a:cubicBezTo>
                    <a:pt x="124" y="370"/>
                    <a:pt x="77" y="481"/>
                    <a:pt x="47" y="605"/>
                  </a:cubicBezTo>
                  <a:cubicBezTo>
                    <a:pt x="24" y="718"/>
                    <a:pt x="12" y="828"/>
                    <a:pt x="6" y="962"/>
                  </a:cubicBezTo>
                  <a:cubicBezTo>
                    <a:pt x="0" y="1097"/>
                    <a:pt x="0" y="1255"/>
                    <a:pt x="0" y="1465"/>
                  </a:cubicBezTo>
                  <a:lnTo>
                    <a:pt x="0" y="18826"/>
                  </a:lnTo>
                  <a:lnTo>
                    <a:pt x="4" y="18826"/>
                  </a:lnTo>
                  <a:lnTo>
                    <a:pt x="4" y="20961"/>
                  </a:lnTo>
                  <a:cubicBezTo>
                    <a:pt x="4" y="21054"/>
                    <a:pt x="4" y="21123"/>
                    <a:pt x="7" y="21182"/>
                  </a:cubicBezTo>
                  <a:cubicBezTo>
                    <a:pt x="9" y="21240"/>
                    <a:pt x="14" y="21288"/>
                    <a:pt x="25" y="21337"/>
                  </a:cubicBezTo>
                  <a:cubicBezTo>
                    <a:pt x="37" y="21391"/>
                    <a:pt x="58" y="21439"/>
                    <a:pt x="84" y="21479"/>
                  </a:cubicBezTo>
                  <a:cubicBezTo>
                    <a:pt x="110" y="21518"/>
                    <a:pt x="141" y="21550"/>
                    <a:pt x="176" y="21569"/>
                  </a:cubicBezTo>
                  <a:cubicBezTo>
                    <a:pt x="209" y="21585"/>
                    <a:pt x="240" y="21592"/>
                    <a:pt x="278" y="21596"/>
                  </a:cubicBezTo>
                  <a:cubicBezTo>
                    <a:pt x="316" y="21600"/>
                    <a:pt x="361" y="21600"/>
                    <a:pt x="421" y="21600"/>
                  </a:cubicBezTo>
                  <a:lnTo>
                    <a:pt x="21177" y="21600"/>
                  </a:lnTo>
                  <a:cubicBezTo>
                    <a:pt x="21238" y="21600"/>
                    <a:pt x="21283" y="21600"/>
                    <a:pt x="21322" y="21596"/>
                  </a:cubicBezTo>
                  <a:cubicBezTo>
                    <a:pt x="21360" y="21592"/>
                    <a:pt x="21391" y="21585"/>
                    <a:pt x="21424" y="21569"/>
                  </a:cubicBezTo>
                  <a:cubicBezTo>
                    <a:pt x="21459" y="21550"/>
                    <a:pt x="21490" y="21518"/>
                    <a:pt x="21516" y="21479"/>
                  </a:cubicBezTo>
                  <a:cubicBezTo>
                    <a:pt x="21542" y="21439"/>
                    <a:pt x="21563" y="21391"/>
                    <a:pt x="21575" y="21337"/>
                  </a:cubicBezTo>
                  <a:cubicBezTo>
                    <a:pt x="21586" y="21288"/>
                    <a:pt x="21591" y="21240"/>
                    <a:pt x="21594" y="21182"/>
                  </a:cubicBezTo>
                  <a:cubicBezTo>
                    <a:pt x="21596" y="21124"/>
                    <a:pt x="21596" y="21055"/>
                    <a:pt x="21596" y="20964"/>
                  </a:cubicBezTo>
                  <a:lnTo>
                    <a:pt x="21596" y="18826"/>
                  </a:lnTo>
                  <a:lnTo>
                    <a:pt x="21600" y="18826"/>
                  </a:lnTo>
                  <a:lnTo>
                    <a:pt x="21600" y="1472"/>
                  </a:lnTo>
                  <a:cubicBezTo>
                    <a:pt x="21600" y="1258"/>
                    <a:pt x="21600" y="1098"/>
                    <a:pt x="21594" y="963"/>
                  </a:cubicBezTo>
                  <a:cubicBezTo>
                    <a:pt x="21588" y="828"/>
                    <a:pt x="21576" y="718"/>
                    <a:pt x="21553" y="605"/>
                  </a:cubicBezTo>
                  <a:cubicBezTo>
                    <a:pt x="21523" y="481"/>
                    <a:pt x="21476" y="370"/>
                    <a:pt x="21416" y="279"/>
                  </a:cubicBezTo>
                  <a:cubicBezTo>
                    <a:pt x="21356" y="188"/>
                    <a:pt x="21283" y="117"/>
                    <a:pt x="21202" y="72"/>
                  </a:cubicBezTo>
                  <a:cubicBezTo>
                    <a:pt x="21128" y="36"/>
                    <a:pt x="21055" y="18"/>
                    <a:pt x="20967" y="9"/>
                  </a:cubicBezTo>
                  <a:cubicBezTo>
                    <a:pt x="20879" y="0"/>
                    <a:pt x="20775" y="0"/>
                    <a:pt x="20637" y="0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8" name="Кружок"/>
            <p:cNvSpPr/>
            <p:nvPr/>
          </p:nvSpPr>
          <p:spPr>
            <a:xfrm>
              <a:off x="6294827" y="224810"/>
              <a:ext cx="93196" cy="93197"/>
            </a:xfrm>
            <a:prstGeom prst="ellipse">
              <a:avLst/>
            </a:pr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49" name="Фигура"/>
            <p:cNvSpPr/>
            <p:nvPr/>
          </p:nvSpPr>
          <p:spPr>
            <a:xfrm>
              <a:off x="2487" y="7128407"/>
              <a:ext cx="12676256" cy="177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537"/>
                  </a:lnTo>
                  <a:cubicBezTo>
                    <a:pt x="114" y="7998"/>
                    <a:pt x="238" y="12314"/>
                    <a:pt x="369" y="15434"/>
                  </a:cubicBezTo>
                  <a:cubicBezTo>
                    <a:pt x="503" y="18655"/>
                    <a:pt x="643" y="20546"/>
                    <a:pt x="785" y="21036"/>
                  </a:cubicBezTo>
                  <a:lnTo>
                    <a:pt x="10100" y="21530"/>
                  </a:lnTo>
                  <a:lnTo>
                    <a:pt x="10100" y="21600"/>
                  </a:lnTo>
                  <a:lnTo>
                    <a:pt x="10800" y="21565"/>
                  </a:lnTo>
                  <a:lnTo>
                    <a:pt x="11499" y="21600"/>
                  </a:lnTo>
                  <a:lnTo>
                    <a:pt x="11499" y="21530"/>
                  </a:lnTo>
                  <a:lnTo>
                    <a:pt x="20815" y="21036"/>
                  </a:lnTo>
                  <a:cubicBezTo>
                    <a:pt x="20956" y="20546"/>
                    <a:pt x="21097" y="18655"/>
                    <a:pt x="21231" y="15434"/>
                  </a:cubicBezTo>
                  <a:cubicBezTo>
                    <a:pt x="21362" y="12314"/>
                    <a:pt x="21485" y="7998"/>
                    <a:pt x="21600" y="2537"/>
                  </a:cubicBezTo>
                  <a:lnTo>
                    <a:pt x="21600" y="0"/>
                  </a:lnTo>
                  <a:lnTo>
                    <a:pt x="10800" y="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50" name="Прямоугольник"/>
            <p:cNvSpPr/>
            <p:nvPr/>
          </p:nvSpPr>
          <p:spPr>
            <a:xfrm>
              <a:off x="0" y="6930503"/>
              <a:ext cx="12682850" cy="216047"/>
            </a:xfrm>
            <a:prstGeom prst="rect">
              <a:avLst/>
            </a:prstGeom>
            <a:solidFill>
              <a:srgbClr val="C6C7C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  <p:sp>
          <p:nvSpPr>
            <p:cNvPr id="51" name="Фигура"/>
            <p:cNvSpPr/>
            <p:nvPr/>
          </p:nvSpPr>
          <p:spPr>
            <a:xfrm>
              <a:off x="5452072" y="6930503"/>
              <a:ext cx="1778532" cy="1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0" y="0"/>
                  </a:moveTo>
                  <a:cubicBezTo>
                    <a:pt x="20" y="1331"/>
                    <a:pt x="25" y="2826"/>
                    <a:pt x="56" y="4135"/>
                  </a:cubicBezTo>
                  <a:cubicBezTo>
                    <a:pt x="255" y="11291"/>
                    <a:pt x="690" y="16923"/>
                    <a:pt x="1237" y="19528"/>
                  </a:cubicBezTo>
                  <a:cubicBezTo>
                    <a:pt x="1737" y="21600"/>
                    <a:pt x="2207" y="21595"/>
                    <a:pt x="3134" y="21595"/>
                  </a:cubicBezTo>
                  <a:lnTo>
                    <a:pt x="18455" y="21595"/>
                  </a:lnTo>
                  <a:cubicBezTo>
                    <a:pt x="19397" y="21595"/>
                    <a:pt x="19867" y="21600"/>
                    <a:pt x="20367" y="19528"/>
                  </a:cubicBezTo>
                  <a:cubicBezTo>
                    <a:pt x="20914" y="16923"/>
                    <a:pt x="21345" y="11291"/>
                    <a:pt x="21544" y="4135"/>
                  </a:cubicBezTo>
                  <a:cubicBezTo>
                    <a:pt x="21576" y="2822"/>
                    <a:pt x="21580" y="1334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>
                <a:defRPr sz="3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</p:grp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3962" y="7338206"/>
            <a:ext cx="7085130" cy="5000343"/>
          </a:xfrm>
          <a:custGeom>
            <a:avLst/>
            <a:gdLst>
              <a:gd name="connsiteX0" fmla="*/ 533635 w 8953500"/>
              <a:gd name="connsiteY0" fmla="*/ 0 h 6318948"/>
              <a:gd name="connsiteX1" fmla="*/ 8419864 w 8953500"/>
              <a:gd name="connsiteY1" fmla="*/ 0 h 6318948"/>
              <a:gd name="connsiteX2" fmla="*/ 8953500 w 8953500"/>
              <a:gd name="connsiteY2" fmla="*/ 533635 h 6318948"/>
              <a:gd name="connsiteX3" fmla="*/ 8953500 w 8953500"/>
              <a:gd name="connsiteY3" fmla="*/ 5785313 h 6318948"/>
              <a:gd name="connsiteX4" fmla="*/ 8419864 w 8953500"/>
              <a:gd name="connsiteY4" fmla="*/ 6318948 h 6318948"/>
              <a:gd name="connsiteX5" fmla="*/ 533635 w 8953500"/>
              <a:gd name="connsiteY5" fmla="*/ 6318948 h 6318948"/>
              <a:gd name="connsiteX6" fmla="*/ 0 w 8953500"/>
              <a:gd name="connsiteY6" fmla="*/ 5785313 h 6318948"/>
              <a:gd name="connsiteX7" fmla="*/ 0 w 8953500"/>
              <a:gd name="connsiteY7" fmla="*/ 533635 h 6318948"/>
              <a:gd name="connsiteX8" fmla="*/ 533635 w 8953500"/>
              <a:gd name="connsiteY8" fmla="*/ 0 h 631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53500" h="6318948">
                <a:moveTo>
                  <a:pt x="533635" y="0"/>
                </a:moveTo>
                <a:lnTo>
                  <a:pt x="8419864" y="0"/>
                </a:lnTo>
                <a:cubicBezTo>
                  <a:pt x="8714584" y="0"/>
                  <a:pt x="8953500" y="238917"/>
                  <a:pt x="8953500" y="533635"/>
                </a:cubicBezTo>
                <a:lnTo>
                  <a:pt x="8953500" y="5785313"/>
                </a:lnTo>
                <a:cubicBezTo>
                  <a:pt x="8953500" y="6080031"/>
                  <a:pt x="8714584" y="6318948"/>
                  <a:pt x="8419864" y="6318948"/>
                </a:cubicBezTo>
                <a:lnTo>
                  <a:pt x="533635" y="6318948"/>
                </a:lnTo>
                <a:cubicBezTo>
                  <a:pt x="238917" y="6318948"/>
                  <a:pt x="0" y="6080031"/>
                  <a:pt x="0" y="5785313"/>
                </a:cubicBezTo>
                <a:lnTo>
                  <a:pt x="0" y="533635"/>
                </a:lnTo>
                <a:cubicBezTo>
                  <a:pt x="0" y="238917"/>
                  <a:pt x="238917" y="0"/>
                  <a:pt x="533635" y="0"/>
                </a:cubicBezTo>
                <a:close/>
              </a:path>
            </a:pathLst>
          </a:custGeom>
        </p:spPr>
      </p:pic>
      <p:sp>
        <p:nvSpPr>
          <p:cNvPr id="53" name="TextBox 52"/>
          <p:cNvSpPr txBox="1"/>
          <p:nvPr/>
        </p:nvSpPr>
        <p:spPr>
          <a:xfrm>
            <a:off x="16088159" y="5837653"/>
            <a:ext cx="7049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platformaexpert.ru</a:t>
            </a:r>
            <a:endParaRPr lang="ru-RU" sz="44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55" name="Graphic 166"/>
          <p:cNvSpPr/>
          <p:nvPr/>
        </p:nvSpPr>
        <p:spPr>
          <a:xfrm>
            <a:off x="15776411" y="5736808"/>
            <a:ext cx="1081860" cy="1036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4835"/>
                  <a:pt x="16765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2" y="21593"/>
                  <a:pt x="21593" y="16762"/>
                  <a:pt x="21600" y="10800"/>
                </a:cubicBezTo>
                <a:close/>
                <a:moveTo>
                  <a:pt x="2316" y="11917"/>
                </a:moveTo>
                <a:lnTo>
                  <a:pt x="4501" y="11917"/>
                </a:lnTo>
                <a:cubicBezTo>
                  <a:pt x="4558" y="12921"/>
                  <a:pt x="4701" y="13918"/>
                  <a:pt x="4929" y="14897"/>
                </a:cubicBezTo>
                <a:lnTo>
                  <a:pt x="3277" y="14897"/>
                </a:lnTo>
                <a:cubicBezTo>
                  <a:pt x="2775" y="13971"/>
                  <a:pt x="2449" y="12961"/>
                  <a:pt x="2316" y="11917"/>
                </a:cubicBezTo>
                <a:close/>
                <a:moveTo>
                  <a:pt x="3284" y="6703"/>
                </a:moveTo>
                <a:lnTo>
                  <a:pt x="4929" y="6703"/>
                </a:lnTo>
                <a:cubicBezTo>
                  <a:pt x="4701" y="7682"/>
                  <a:pt x="4558" y="8679"/>
                  <a:pt x="4501" y="9683"/>
                </a:cubicBezTo>
                <a:lnTo>
                  <a:pt x="2316" y="9683"/>
                </a:lnTo>
                <a:cubicBezTo>
                  <a:pt x="2449" y="8639"/>
                  <a:pt x="2775" y="7629"/>
                  <a:pt x="3277" y="6703"/>
                </a:cubicBezTo>
                <a:close/>
                <a:moveTo>
                  <a:pt x="19288" y="9683"/>
                </a:moveTo>
                <a:lnTo>
                  <a:pt x="17099" y="9683"/>
                </a:lnTo>
                <a:cubicBezTo>
                  <a:pt x="17042" y="8679"/>
                  <a:pt x="16899" y="7682"/>
                  <a:pt x="16671" y="6703"/>
                </a:cubicBezTo>
                <a:lnTo>
                  <a:pt x="18323" y="6703"/>
                </a:lnTo>
                <a:cubicBezTo>
                  <a:pt x="18825" y="7629"/>
                  <a:pt x="19151" y="8639"/>
                  <a:pt x="19284" y="9683"/>
                </a:cubicBezTo>
                <a:close/>
                <a:moveTo>
                  <a:pt x="11917" y="2607"/>
                </a:moveTo>
                <a:cubicBezTo>
                  <a:pt x="12582" y="3093"/>
                  <a:pt x="13120" y="3732"/>
                  <a:pt x="13487" y="4469"/>
                </a:cubicBezTo>
                <a:lnTo>
                  <a:pt x="11917" y="4469"/>
                </a:lnTo>
                <a:close/>
                <a:moveTo>
                  <a:pt x="9683" y="4469"/>
                </a:moveTo>
                <a:lnTo>
                  <a:pt x="8113" y="4469"/>
                </a:lnTo>
                <a:cubicBezTo>
                  <a:pt x="8480" y="3732"/>
                  <a:pt x="9018" y="3093"/>
                  <a:pt x="9683" y="2607"/>
                </a:cubicBezTo>
                <a:close/>
                <a:moveTo>
                  <a:pt x="9683" y="6703"/>
                </a:moveTo>
                <a:lnTo>
                  <a:pt x="9683" y="9683"/>
                </a:lnTo>
                <a:lnTo>
                  <a:pt x="6744" y="9683"/>
                </a:lnTo>
                <a:cubicBezTo>
                  <a:pt x="6805" y="8676"/>
                  <a:pt x="6968" y="7677"/>
                  <a:pt x="7231" y="6703"/>
                </a:cubicBezTo>
                <a:close/>
                <a:moveTo>
                  <a:pt x="9683" y="11917"/>
                </a:moveTo>
                <a:lnTo>
                  <a:pt x="9683" y="14897"/>
                </a:lnTo>
                <a:lnTo>
                  <a:pt x="7231" y="14897"/>
                </a:lnTo>
                <a:cubicBezTo>
                  <a:pt x="6968" y="13923"/>
                  <a:pt x="6805" y="12924"/>
                  <a:pt x="6744" y="11917"/>
                </a:cubicBezTo>
                <a:close/>
                <a:moveTo>
                  <a:pt x="9683" y="17131"/>
                </a:moveTo>
                <a:lnTo>
                  <a:pt x="9683" y="18993"/>
                </a:lnTo>
                <a:cubicBezTo>
                  <a:pt x="9018" y="18507"/>
                  <a:pt x="8480" y="17868"/>
                  <a:pt x="8113" y="17131"/>
                </a:cubicBezTo>
                <a:close/>
                <a:moveTo>
                  <a:pt x="11917" y="17131"/>
                </a:moveTo>
                <a:lnTo>
                  <a:pt x="13487" y="17131"/>
                </a:lnTo>
                <a:cubicBezTo>
                  <a:pt x="13120" y="17868"/>
                  <a:pt x="12582" y="18507"/>
                  <a:pt x="11917" y="18993"/>
                </a:cubicBezTo>
                <a:close/>
                <a:moveTo>
                  <a:pt x="11917" y="14897"/>
                </a:moveTo>
                <a:lnTo>
                  <a:pt x="11917" y="11917"/>
                </a:lnTo>
                <a:lnTo>
                  <a:pt x="14856" y="11917"/>
                </a:lnTo>
                <a:cubicBezTo>
                  <a:pt x="14795" y="12924"/>
                  <a:pt x="14632" y="13923"/>
                  <a:pt x="14369" y="14897"/>
                </a:cubicBezTo>
                <a:close/>
                <a:moveTo>
                  <a:pt x="11917" y="9683"/>
                </a:moveTo>
                <a:lnTo>
                  <a:pt x="11917" y="6703"/>
                </a:lnTo>
                <a:lnTo>
                  <a:pt x="14369" y="6703"/>
                </a:lnTo>
                <a:cubicBezTo>
                  <a:pt x="14632" y="7677"/>
                  <a:pt x="14795" y="8676"/>
                  <a:pt x="14856" y="9683"/>
                </a:cubicBezTo>
                <a:close/>
                <a:moveTo>
                  <a:pt x="15954" y="4469"/>
                </a:moveTo>
                <a:cubicBezTo>
                  <a:pt x="15845" y="4210"/>
                  <a:pt x="15731" y="3958"/>
                  <a:pt x="15610" y="3717"/>
                </a:cubicBezTo>
                <a:cubicBezTo>
                  <a:pt x="15940" y="3946"/>
                  <a:pt x="16254" y="4197"/>
                  <a:pt x="16549" y="4469"/>
                </a:cubicBezTo>
                <a:close/>
                <a:moveTo>
                  <a:pt x="5646" y="4469"/>
                </a:moveTo>
                <a:lnTo>
                  <a:pt x="5050" y="4469"/>
                </a:lnTo>
                <a:cubicBezTo>
                  <a:pt x="5345" y="4197"/>
                  <a:pt x="5658" y="3946"/>
                  <a:pt x="5988" y="3717"/>
                </a:cubicBezTo>
                <a:cubicBezTo>
                  <a:pt x="5868" y="3958"/>
                  <a:pt x="5755" y="4210"/>
                  <a:pt x="5646" y="4469"/>
                </a:cubicBezTo>
                <a:close/>
                <a:moveTo>
                  <a:pt x="5646" y="17131"/>
                </a:moveTo>
                <a:cubicBezTo>
                  <a:pt x="5755" y="17390"/>
                  <a:pt x="5869" y="17641"/>
                  <a:pt x="5990" y="17883"/>
                </a:cubicBezTo>
                <a:cubicBezTo>
                  <a:pt x="5660" y="17654"/>
                  <a:pt x="5346" y="17403"/>
                  <a:pt x="5051" y="17131"/>
                </a:cubicBezTo>
                <a:close/>
                <a:moveTo>
                  <a:pt x="15954" y="17131"/>
                </a:moveTo>
                <a:lnTo>
                  <a:pt x="16550" y="17131"/>
                </a:lnTo>
                <a:cubicBezTo>
                  <a:pt x="16255" y="17403"/>
                  <a:pt x="15942" y="17654"/>
                  <a:pt x="15612" y="17883"/>
                </a:cubicBezTo>
                <a:cubicBezTo>
                  <a:pt x="15732" y="17641"/>
                  <a:pt x="15845" y="17390"/>
                  <a:pt x="15954" y="17131"/>
                </a:cubicBezTo>
                <a:close/>
                <a:moveTo>
                  <a:pt x="16671" y="14897"/>
                </a:moveTo>
                <a:cubicBezTo>
                  <a:pt x="16899" y="13918"/>
                  <a:pt x="17042" y="12921"/>
                  <a:pt x="17099" y="11917"/>
                </a:cubicBezTo>
                <a:lnTo>
                  <a:pt x="19284" y="11917"/>
                </a:lnTo>
                <a:cubicBezTo>
                  <a:pt x="19151" y="12961"/>
                  <a:pt x="18825" y="13971"/>
                  <a:pt x="18323" y="14897"/>
                </a:cubicBezTo>
                <a:close/>
              </a:path>
            </a:pathLst>
          </a:custGeom>
          <a:solidFill>
            <a:srgbClr val="6BB37C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064555" y="69830"/>
            <a:ext cx="2175641" cy="198636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53776" y="94245"/>
            <a:ext cx="2034349" cy="203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300847" y="632847"/>
            <a:ext cx="1782305" cy="24384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061530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3923688" y="468654"/>
            <a:ext cx="2028510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Статистика объектов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5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  <p:sp>
        <p:nvSpPr>
          <p:cNvPr id="16" name="Закругленный прямоугольник"/>
          <p:cNvSpPr/>
          <p:nvPr/>
        </p:nvSpPr>
        <p:spPr>
          <a:xfrm rot="5400000">
            <a:off x="2644598" y="1399208"/>
            <a:ext cx="7935890" cy="12224543"/>
          </a:xfrm>
          <a:prstGeom prst="roundRect">
            <a:avLst>
              <a:gd name="adj" fmla="val 4189"/>
            </a:avLst>
          </a:prstGeom>
          <a:solidFill>
            <a:srgbClr val="131313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l">
              <a:defRPr sz="2000" b="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99702243"/>
              </p:ext>
            </p:extLst>
          </p:nvPr>
        </p:nvGraphicFramePr>
        <p:xfrm>
          <a:off x="878492" y="3820475"/>
          <a:ext cx="11468100" cy="7127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2134133" y="2640666"/>
            <a:ext cx="12125435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По </a:t>
            </a:r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состоянию на февраль 2025 года</a:t>
            </a:r>
          </a:p>
          <a:p>
            <a:r>
              <a:rPr lang="ru-RU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выдано заключений с ТИМ</a:t>
            </a:r>
            <a:r>
              <a:rPr lang="en-US" sz="510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: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716642" y="4861246"/>
            <a:ext cx="5107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b="0" dirty="0" err="1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Госэкспертиза</a:t>
            </a: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– </a:t>
            </a:r>
            <a:r>
              <a:rPr lang="ru-RU" sz="36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4</a:t>
            </a:r>
            <a:endParaRPr lang="ru-RU" sz="54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6418875" y="7071810"/>
            <a:ext cx="11035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Экспертное </a:t>
            </a:r>
            <a:r>
              <a:rPr lang="ru-RU" sz="3600" b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сопровождение –</a:t>
            </a:r>
            <a:r>
              <a:rPr lang="ru-RU" sz="3600" b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ru-RU" sz="54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1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3014353" y="9122301"/>
            <a:ext cx="3307317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100" dirty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В работе:</a:t>
            </a:r>
            <a:endParaRPr lang="ru-RU" sz="510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017321" y="9692178"/>
            <a:ext cx="11035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b="0" err="1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Госэкспертиза</a:t>
            </a:r>
            <a:r>
              <a:rPr lang="ru-RU" sz="3600" b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 </a:t>
            </a:r>
            <a:r>
              <a:rPr lang="ru-RU" sz="3600" b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– </a:t>
            </a:r>
            <a:r>
              <a:rPr lang="ru-RU" sz="5400" b="0" dirty="0" smtClean="0">
                <a:solidFill>
                  <a:srgbClr val="842425"/>
                </a:solidFill>
                <a:latin typeface="Montserrat Bold"/>
                <a:ea typeface="Montserrat Bold"/>
                <a:cs typeface="Montserrat Bold"/>
              </a:rPr>
              <a:t>22</a:t>
            </a:r>
            <a:endParaRPr lang="ru-RU" sz="5400" b="0" dirty="0">
              <a:solidFill>
                <a:srgbClr val="842425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8" name="Кружок"/>
          <p:cNvSpPr/>
          <p:nvPr/>
        </p:nvSpPr>
        <p:spPr>
          <a:xfrm rot="5400000">
            <a:off x="6238592" y="11002555"/>
            <a:ext cx="370476" cy="409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l">
              <a:defRPr sz="2000" b="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" name="Кружок"/>
          <p:cNvSpPr/>
          <p:nvPr/>
        </p:nvSpPr>
        <p:spPr>
          <a:xfrm rot="5400000">
            <a:off x="6357585" y="3642943"/>
            <a:ext cx="132492" cy="146601"/>
          </a:xfrm>
          <a:prstGeom prst="ellipse">
            <a:avLst/>
          </a:prstGeom>
          <a:solidFill>
            <a:schemeClr val="bg2">
              <a:lumMod val="2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l">
              <a:defRPr sz="2000" b="0">
                <a:solidFill>
                  <a:srgbClr val="0E0E0E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2738510" y="5428964"/>
            <a:ext cx="1188000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07757" y="5122963"/>
            <a:ext cx="620619" cy="612000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2735766" y="7606102"/>
            <a:ext cx="2880000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707012" y="7319281"/>
            <a:ext cx="620619" cy="612000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21421903" y="10153843"/>
            <a:ext cx="2880000" cy="0"/>
          </a:xfrm>
          <a:prstGeom prst="line">
            <a:avLst/>
          </a:prstGeom>
          <a:ln w="57150">
            <a:solidFill>
              <a:srgbClr val="54B0DB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42033" y="9866833"/>
            <a:ext cx="62061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mputer_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40" y="2421648"/>
            <a:ext cx="19202400" cy="11470664"/>
          </a:xfrm>
          <a:prstGeom prst="rect">
            <a:avLst/>
          </a:prstGeom>
          <a:ln w="3175">
            <a:miter lim="400000"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t="-226" r="6543" b="-226"/>
          <a:stretch/>
        </p:blipFill>
        <p:spPr>
          <a:xfrm>
            <a:off x="4881659" y="3499583"/>
            <a:ext cx="13601700" cy="8496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2453" y="627642"/>
            <a:ext cx="1012790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Классификация объектов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363959" y="3375444"/>
            <a:ext cx="10075681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Объекты спортивного назначения</a:t>
            </a:r>
            <a:endParaRPr lang="ru-RU" sz="40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1" name="Прямоугольный треугольник 10"/>
          <p:cNvSpPr/>
          <p:nvPr/>
        </p:nvSpPr>
        <p:spPr>
          <a:xfrm flipH="1">
            <a:off x="23377423" y="1285130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13363" y="1318068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Bold"/>
                <a:sym typeface="Helvetica Neue"/>
              </a:rPr>
              <a:t>6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Bold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1997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494" y="3890086"/>
            <a:ext cx="20293111" cy="856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2453" y="627642"/>
            <a:ext cx="1012790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Классификация объектов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135359" y="1875615"/>
            <a:ext cx="10075681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Объекты спортивного назначения</a:t>
            </a:r>
            <a:endParaRPr lang="ru-RU" sz="4000" b="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4" name="Группа 3"/>
          <p:cNvGrpSpPr/>
          <p:nvPr/>
        </p:nvGrpSpPr>
        <p:grpSpPr>
          <a:xfrm flipV="1">
            <a:off x="2064492" y="11610904"/>
            <a:ext cx="20303999" cy="1836000"/>
            <a:chOff x="2029486" y="11608593"/>
            <a:chExt cx="8738998" cy="2374107"/>
          </a:xfr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</a:gradFill>
        </p:grpSpPr>
        <p:sp>
          <p:nvSpPr>
            <p:cNvPr id="15" name="Shape"/>
            <p:cNvSpPr/>
            <p:nvPr/>
          </p:nvSpPr>
          <p:spPr>
            <a:xfrm>
              <a:off x="2029486" y="11608593"/>
              <a:ext cx="8738998" cy="137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6" name="Triangle"/>
            <p:cNvSpPr/>
            <p:nvPr/>
          </p:nvSpPr>
          <p:spPr>
            <a:xfrm rot="5400000">
              <a:off x="2029486" y="12712700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 flipH="1">
            <a:off x="2045443" y="3041749"/>
            <a:ext cx="20343146" cy="1836002"/>
            <a:chOff x="2013089" y="11608593"/>
            <a:chExt cx="8755847" cy="2374109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8" name="Shape"/>
            <p:cNvSpPr/>
            <p:nvPr/>
          </p:nvSpPr>
          <p:spPr>
            <a:xfrm>
              <a:off x="2014443" y="11608593"/>
              <a:ext cx="8754493" cy="137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9" name="Triangle"/>
            <p:cNvSpPr/>
            <p:nvPr/>
          </p:nvSpPr>
          <p:spPr>
            <a:xfrm rot="5400000">
              <a:off x="2013088" y="12712702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rPr lang="ru-RU" smtClean="0"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566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797692" y="2353345"/>
            <a:ext cx="9789138" cy="11324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Объекты дошкольного образования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5" y="5229875"/>
            <a:ext cx="23865628" cy="6012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2453" y="627642"/>
            <a:ext cx="1012790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Классификация объектов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16" name="Группа 15"/>
          <p:cNvGrpSpPr/>
          <p:nvPr/>
        </p:nvGrpSpPr>
        <p:grpSpPr>
          <a:xfrm flipH="1">
            <a:off x="259185" y="4137767"/>
            <a:ext cx="23865628" cy="1836001"/>
            <a:chOff x="1644121" y="10457667"/>
            <a:chExt cx="8731251" cy="2374109"/>
          </a:xfrm>
          <a:solidFill>
            <a:srgbClr val="5189A2">
              <a:alpha val="99000"/>
            </a:srgbClr>
          </a:solidFill>
        </p:grpSpPr>
        <p:sp>
          <p:nvSpPr>
            <p:cNvPr id="17" name="Shape"/>
            <p:cNvSpPr/>
            <p:nvPr/>
          </p:nvSpPr>
          <p:spPr>
            <a:xfrm>
              <a:off x="1644121" y="10457667"/>
              <a:ext cx="8731251" cy="137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8" name="Triangle"/>
            <p:cNvSpPr/>
            <p:nvPr/>
          </p:nvSpPr>
          <p:spPr>
            <a:xfrm rot="5400000">
              <a:off x="1644120" y="11561776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 flipV="1">
            <a:off x="302453" y="10469242"/>
            <a:ext cx="23865628" cy="1836001"/>
            <a:chOff x="1644121" y="10457667"/>
            <a:chExt cx="8731251" cy="2374109"/>
          </a:xfrm>
          <a:solidFill>
            <a:srgbClr val="5189A2">
              <a:alpha val="99000"/>
            </a:srgbClr>
          </a:solidFill>
        </p:grpSpPr>
        <p:sp>
          <p:nvSpPr>
            <p:cNvPr id="21" name="Shape"/>
            <p:cNvSpPr/>
            <p:nvPr/>
          </p:nvSpPr>
          <p:spPr>
            <a:xfrm>
              <a:off x="1644121" y="10457667"/>
              <a:ext cx="8731251" cy="137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64" y="0"/>
                  </a:moveTo>
                  <a:cubicBezTo>
                    <a:pt x="540" y="0"/>
                    <a:pt x="405" y="-1"/>
                    <a:pt x="315" y="237"/>
                  </a:cubicBezTo>
                  <a:cubicBezTo>
                    <a:pt x="186" y="536"/>
                    <a:pt x="85" y="1186"/>
                    <a:pt x="37" y="2008"/>
                  </a:cubicBezTo>
                  <a:cubicBezTo>
                    <a:pt x="0" y="2578"/>
                    <a:pt x="0" y="3433"/>
                    <a:pt x="0" y="4857"/>
                  </a:cubicBezTo>
                  <a:lnTo>
                    <a:pt x="0" y="21599"/>
                  </a:lnTo>
                  <a:lnTo>
                    <a:pt x="21600" y="21599"/>
                  </a:lnTo>
                  <a:lnTo>
                    <a:pt x="21600" y="4857"/>
                  </a:lnTo>
                  <a:cubicBezTo>
                    <a:pt x="21600" y="3433"/>
                    <a:pt x="21599" y="2578"/>
                    <a:pt x="21562" y="2008"/>
                  </a:cubicBezTo>
                  <a:cubicBezTo>
                    <a:pt x="21515" y="1186"/>
                    <a:pt x="21413" y="536"/>
                    <a:pt x="21284" y="237"/>
                  </a:cubicBezTo>
                  <a:cubicBezTo>
                    <a:pt x="21194" y="-1"/>
                    <a:pt x="21060" y="0"/>
                    <a:pt x="20835" y="0"/>
                  </a:cubicBezTo>
                  <a:lnTo>
                    <a:pt x="764" y="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2" name="Triangle"/>
            <p:cNvSpPr/>
            <p:nvPr/>
          </p:nvSpPr>
          <p:spPr>
            <a:xfrm rot="5400000">
              <a:off x="1644120" y="11561776"/>
              <a:ext cx="1270001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143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mputer_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40" y="2421648"/>
            <a:ext cx="19202400" cy="11470664"/>
          </a:xfrm>
          <a:prstGeom prst="rect">
            <a:avLst/>
          </a:prstGeom>
          <a:ln w="3175">
            <a:miter lim="400000"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7"/>
          <a:stretch/>
        </p:blipFill>
        <p:spPr>
          <a:xfrm rot="16200000">
            <a:off x="11071860" y="-11100748"/>
            <a:ext cx="2240280" cy="24384000"/>
          </a:xfrm>
          <a:prstGeom prst="rect">
            <a:avLst/>
          </a:prstGeom>
        </p:spPr>
      </p:pic>
      <p:sp>
        <p:nvSpPr>
          <p:cNvPr id="23" name="Trend 2021."/>
          <p:cNvSpPr txBox="1"/>
          <p:nvPr/>
        </p:nvSpPr>
        <p:spPr>
          <a:xfrm>
            <a:off x="0" y="679277"/>
            <a:ext cx="12692261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flipH="1">
            <a:off x="23389713" y="12816348"/>
            <a:ext cx="1006577" cy="893635"/>
          </a:xfrm>
          <a:prstGeom prst="rtTriangle">
            <a:avLst/>
          </a:prstGeom>
          <a:solidFill>
            <a:srgbClr val="779D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825653" y="13145726"/>
            <a:ext cx="47625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" t="608" r="141" b="8566"/>
          <a:stretch/>
        </p:blipFill>
        <p:spPr>
          <a:xfrm>
            <a:off x="4907524" y="3511965"/>
            <a:ext cx="13570975" cy="85466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02453" y="627642"/>
            <a:ext cx="1012790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100" dirty="0" smtClean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Классификация объектов</a:t>
            </a:r>
            <a:endParaRPr lang="ru-RU" sz="5100" dirty="0">
              <a:solidFill>
                <a:srgbClr val="006696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07524" y="3122587"/>
            <a:ext cx="8802347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200000"/>
              </a:lnSpc>
              <a:buSzPct val="130000"/>
            </a:pPr>
            <a:r>
              <a:rPr lang="ru-RU" sz="4000" b="0" dirty="0">
                <a:solidFill>
                  <a:srgbClr val="006696"/>
                </a:solidFill>
                <a:latin typeface="Montserrat Bold"/>
                <a:ea typeface="Montserrat Bold"/>
                <a:cs typeface="Montserrat Bold"/>
              </a:rPr>
              <a:t>Объекты общеобразовательные</a:t>
            </a:r>
          </a:p>
        </p:txBody>
      </p:sp>
    </p:spTree>
    <p:extLst>
      <p:ext uri="{BB962C8B-B14F-4D97-AF65-F5344CB8AC3E}">
        <p14:creationId xmlns:p14="http://schemas.microsoft.com/office/powerpoint/2010/main" val="347960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Trend 2021 by Hislide - yellow and grey">
      <a:dk1>
        <a:srgbClr val="232422"/>
      </a:dk1>
      <a:lt1>
        <a:srgbClr val="FFFFFF"/>
      </a:lt1>
      <a:dk2>
        <a:srgbClr val="7E8089"/>
      </a:dk2>
      <a:lt2>
        <a:srgbClr val="EFF0EF"/>
      </a:lt2>
      <a:accent1>
        <a:srgbClr val="F2DC4B"/>
      </a:accent1>
      <a:accent2>
        <a:srgbClr val="F2DC4B"/>
      </a:accent2>
      <a:accent3>
        <a:srgbClr val="F2DC4B"/>
      </a:accent3>
      <a:accent4>
        <a:srgbClr val="F6E787"/>
      </a:accent4>
      <a:accent5>
        <a:srgbClr val="93969C"/>
      </a:accent5>
      <a:accent6>
        <a:srgbClr val="B3B6BA"/>
      </a:accent6>
      <a:hlink>
        <a:srgbClr val="7E8089"/>
      </a:hlink>
      <a:folHlink>
        <a:srgbClr val="93969C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DD6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DD6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6132</TotalTime>
  <Words>915</Words>
  <Application>Microsoft Office PowerPoint</Application>
  <PresentationFormat>Произвольный</PresentationFormat>
  <Paragraphs>470</Paragraphs>
  <Slides>45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Arial</vt:lpstr>
      <vt:lpstr>Arial Black</vt:lpstr>
      <vt:lpstr>Helvetica Neue</vt:lpstr>
      <vt:lpstr>Helvetica Neue Medium</vt:lpstr>
      <vt:lpstr>Montserrat Bold</vt:lpstr>
      <vt:lpstr>Montserrat ExtraBold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Баширова Анна Владимировна</dc:creator>
  <cp:lastModifiedBy>Баширова Анна Владимировна</cp:lastModifiedBy>
  <cp:revision>574</cp:revision>
  <dcterms:modified xsi:type="dcterms:W3CDTF">2025-02-26T14:18:35Z</dcterms:modified>
</cp:coreProperties>
</file>